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9" r:id="rId23"/>
    <p:sldId id="270" r:id="rId24"/>
    <p:sldId id="271" r:id="rId25"/>
    <p:sldId id="272" r:id="rId26"/>
    <p:sldId id="273" r:id="rId27"/>
    <p:sldId id="274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Economica" panose="020B0604020202020204" charset="0"/>
      <p:regular r:id="rId35"/>
      <p:bold r:id="rId36"/>
      <p:italic r:id="rId37"/>
      <p:boldItalic r:id="rId38"/>
    </p:embeddedFont>
    <p:embeddedFont>
      <p:font typeface="Fira Sans Extra Condensed" panose="020B0503050000020004" pitchFamily="3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Thin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ib8VcxusHZdeOqznpir9NGnNWY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many morphological operations such as </a:t>
            </a:r>
            <a:r>
              <a:rPr lang="en" sz="1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Erosion, Dilation, Opening and Closing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Morphology Technique is used for constructing bridge between the components. This means that </a:t>
            </a:r>
            <a:r>
              <a:rPr lang="en" sz="1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connected pixel component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represents a line of text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Contours are typically used to find a white object from a black background. All the above image processing techniques are applied so that the Contours can detect the boundary edges of the blocks of text of the image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d143901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d143901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35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35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8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8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" name="Google Shape;30;p39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3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43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>
            <a:spLocks noGrp="1"/>
          </p:cNvSpPr>
          <p:nvPr>
            <p:ph type="title"/>
          </p:nvPr>
        </p:nvSpPr>
        <p:spPr>
          <a:xfrm>
            <a:off x="773700" y="24160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900" b="1"/>
              <a:t>ASAR</a:t>
            </a:r>
            <a:endParaRPr sz="5900" b="1"/>
          </a:p>
        </p:txBody>
      </p:sp>
      <p:sp>
        <p:nvSpPr>
          <p:cNvPr id="63" name="Google Shape;63;p1"/>
          <p:cNvSpPr txBox="1">
            <a:spLocks noGrp="1"/>
          </p:cNvSpPr>
          <p:nvPr>
            <p:ph type="subTitle" idx="4294967295"/>
          </p:nvPr>
        </p:nvSpPr>
        <p:spPr>
          <a:xfrm>
            <a:off x="630000" y="3716075"/>
            <a:ext cx="8260500" cy="9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Open Sans"/>
              <a:buNone/>
            </a:pPr>
            <a:r>
              <a:rPr lang="en" sz="264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264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rabic Manu</a:t>
            </a:r>
            <a:r>
              <a:rPr lang="en" sz="264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264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cript </a:t>
            </a:r>
            <a:r>
              <a:rPr lang="en" sz="264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264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nalysis and </a:t>
            </a:r>
            <a:r>
              <a:rPr lang="en" sz="264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sz="264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ecognition system</a:t>
            </a:r>
            <a:endParaRPr sz="264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7125" y="433450"/>
            <a:ext cx="2169750" cy="21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System Architecture</a:t>
            </a:r>
            <a:endParaRPr sz="5000" b="1">
              <a:solidFill>
                <a:schemeClr val="lt2"/>
              </a:solidFill>
            </a:endParaRPr>
          </a:p>
        </p:txBody>
      </p:sp>
      <p:pic>
        <p:nvPicPr>
          <p:cNvPr id="242" name="Google Shape;24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452025"/>
            <a:ext cx="8839204" cy="3047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 txBox="1">
            <a:spLocks noGrp="1"/>
          </p:cNvSpPr>
          <p:nvPr>
            <p:ph type="title"/>
          </p:nvPr>
        </p:nvSpPr>
        <p:spPr>
          <a:xfrm>
            <a:off x="353775" y="2290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Dataset Preparation</a:t>
            </a:r>
            <a:endParaRPr sz="5000" b="1">
              <a:solidFill>
                <a:schemeClr val="lt2"/>
              </a:solidFill>
            </a:endParaRPr>
          </a:p>
        </p:txBody>
      </p:sp>
      <p:grpSp>
        <p:nvGrpSpPr>
          <p:cNvPr id="248" name="Google Shape;248;p12"/>
          <p:cNvGrpSpPr/>
          <p:nvPr/>
        </p:nvGrpSpPr>
        <p:grpSpPr>
          <a:xfrm>
            <a:off x="462912" y="3725961"/>
            <a:ext cx="8288735" cy="1065132"/>
            <a:chOff x="1593000" y="2322568"/>
            <a:chExt cx="5957975" cy="644674"/>
          </a:xfrm>
        </p:grpSpPr>
        <p:sp>
          <p:nvSpPr>
            <p:cNvPr id="249" name="Google Shape;249;p1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2342625" y="2399958"/>
              <a:ext cx="19521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7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VML-HD Dataset</a:t>
              </a:r>
              <a:endParaRPr sz="17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647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4387855" y="2323742"/>
              <a:ext cx="2971200" cy="64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This dataset is based on </a:t>
              </a:r>
              <a:r>
                <a:rPr lang="en" sz="10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five books </a:t>
              </a: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written by different authors in the years 1088 - 1451.</a:t>
              </a:r>
              <a:endParaRPr sz="10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668 pages</a:t>
              </a: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are annotated at the sub-word level.</a:t>
              </a:r>
              <a:endParaRPr sz="10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It consists of </a:t>
              </a:r>
              <a:r>
                <a:rPr lang="en" sz="10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157,889  subwords</a:t>
              </a: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6" name="Google Shape;256;p12"/>
          <p:cNvGrpSpPr/>
          <p:nvPr/>
        </p:nvGrpSpPr>
        <p:grpSpPr>
          <a:xfrm>
            <a:off x="462911" y="2873128"/>
            <a:ext cx="8288735" cy="838032"/>
            <a:chOff x="1593000" y="2322568"/>
            <a:chExt cx="5957975" cy="643500"/>
          </a:xfrm>
        </p:grpSpPr>
        <p:sp>
          <p:nvSpPr>
            <p:cNvPr id="257" name="Google Shape;257;p1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RASAM (maghrebi) Dataset</a:t>
              </a:r>
              <a:endParaRPr sz="1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647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is made up of </a:t>
              </a:r>
              <a:r>
                <a:rPr lang="en" sz="10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300</a:t>
              </a: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annotated image.</a:t>
              </a:r>
              <a:endParaRPr sz="10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Images come from </a:t>
              </a:r>
              <a:r>
                <a:rPr lang="en" sz="10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three </a:t>
              </a: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manuscripts.</a:t>
              </a:r>
              <a:endParaRPr sz="10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4" name="Google Shape;264;p12"/>
          <p:cNvGrpSpPr/>
          <p:nvPr/>
        </p:nvGrpSpPr>
        <p:grpSpPr>
          <a:xfrm>
            <a:off x="462911" y="2020116"/>
            <a:ext cx="8288735" cy="838032"/>
            <a:chOff x="1593000" y="2322568"/>
            <a:chExt cx="5957975" cy="643500"/>
          </a:xfrm>
        </p:grpSpPr>
        <p:sp>
          <p:nvSpPr>
            <p:cNvPr id="265" name="Google Shape;265;p1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7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KHATT Dataset</a:t>
              </a:r>
              <a:endParaRPr sz="17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647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Collected </a:t>
              </a:r>
              <a:r>
                <a:rPr lang="en" sz="10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from the web</a:t>
              </a: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along with their ground truth.</a:t>
              </a:r>
              <a:endParaRPr sz="10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Includes </a:t>
              </a:r>
              <a:r>
                <a:rPr lang="en" sz="10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Arabic diacritics.</a:t>
              </a:r>
              <a:endParaRPr sz="1000" b="1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That closely resemble the old fonts used in historical manuscripts (dating back to the </a:t>
              </a:r>
              <a:r>
                <a:rPr lang="en" sz="10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18th century</a:t>
              </a: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).</a:t>
              </a:r>
              <a:endParaRPr sz="10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2"/>
          <p:cNvGrpSpPr/>
          <p:nvPr/>
        </p:nvGrpSpPr>
        <p:grpSpPr>
          <a:xfrm>
            <a:off x="462892" y="1167232"/>
            <a:ext cx="8288735" cy="838032"/>
            <a:chOff x="1593000" y="2322568"/>
            <a:chExt cx="5957975" cy="643500"/>
          </a:xfrm>
        </p:grpSpPr>
        <p:sp>
          <p:nvSpPr>
            <p:cNvPr id="273" name="Google Shape;273;p1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342627" y="2399951"/>
              <a:ext cx="19815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5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IBN SINA Dataset</a:t>
              </a:r>
              <a:endParaRPr sz="1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647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4387841" y="2323747"/>
              <a:ext cx="30339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Taken from a philosophical book by Ibn Sina.</a:t>
              </a:r>
              <a:endParaRPr sz="10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The dataset consists of </a:t>
              </a:r>
              <a:r>
                <a:rPr lang="en" sz="10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51 folios</a:t>
              </a: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which correspond to </a:t>
              </a:r>
              <a:r>
                <a:rPr lang="en" sz="1000" b="1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20722 CCs</a:t>
              </a:r>
              <a:r>
                <a:rPr lang="en" sz="1000" b="0" i="0" u="none" strike="noStrike" cap="none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(almost 500 CC on each folio).</a:t>
              </a:r>
              <a:endParaRPr sz="1000" b="0" i="0" u="none" strike="noStrike" cap="non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284025" y="147575"/>
            <a:ext cx="6111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" sz="5000" b="1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VML-HD Dataset</a:t>
            </a:r>
            <a:endParaRPr sz="5000" b="1" i="0" u="none" strike="noStrike" cap="none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85" name="Google Shape;2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77975"/>
            <a:ext cx="1788125" cy="4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8125" y="999300"/>
            <a:ext cx="1861750" cy="419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9875" y="999300"/>
            <a:ext cx="1861750" cy="419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1625" y="999300"/>
            <a:ext cx="1725000" cy="419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6625" y="999300"/>
            <a:ext cx="1907375" cy="419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 txBox="1">
            <a:spLocks noGrp="1"/>
          </p:cNvSpPr>
          <p:nvPr>
            <p:ph type="title"/>
          </p:nvPr>
        </p:nvSpPr>
        <p:spPr>
          <a:xfrm>
            <a:off x="269625" y="35520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Data Preparation</a:t>
            </a:r>
            <a:endParaRPr sz="5000" b="1">
              <a:solidFill>
                <a:schemeClr val="lt2"/>
              </a:solidFill>
            </a:endParaRPr>
          </a:p>
        </p:txBody>
      </p:sp>
      <p:sp>
        <p:nvSpPr>
          <p:cNvPr id="295" name="Google Shape;295;p14"/>
          <p:cNvSpPr/>
          <p:nvPr/>
        </p:nvSpPr>
        <p:spPr>
          <a:xfrm rot="-631173">
            <a:off x="4904540" y="3058019"/>
            <a:ext cx="2141086" cy="8178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14"/>
          <p:cNvGrpSpPr/>
          <p:nvPr/>
        </p:nvGrpSpPr>
        <p:grpSpPr>
          <a:xfrm>
            <a:off x="5589388" y="1304778"/>
            <a:ext cx="2727132" cy="1755802"/>
            <a:chOff x="4409300" y="1219942"/>
            <a:chExt cx="1712700" cy="1246753"/>
          </a:xfrm>
        </p:grpSpPr>
        <p:sp>
          <p:nvSpPr>
            <p:cNvPr id="297" name="Google Shape;297;p14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4"/>
            <p:cNvSpPr txBox="1"/>
            <p:nvPr/>
          </p:nvSpPr>
          <p:spPr>
            <a:xfrm>
              <a:off x="4597668" y="1985295"/>
              <a:ext cx="13314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500" b="1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Data Augmentation</a:t>
              </a:r>
              <a:endParaRPr sz="1500" b="1" i="0" u="none" strike="noStrike" cap="non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4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Homography Augmentation</a:t>
              </a:r>
              <a:endParaRPr sz="1300" b="1" i="0" u="none" strike="noStrike" cap="non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Then we used </a:t>
              </a:r>
              <a:r>
                <a:rPr lang="en" sz="1100" b="1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Affine Transformation </a:t>
              </a:r>
              <a:r>
                <a:rPr lang="en" sz="1100" b="0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from the </a:t>
              </a:r>
              <a:r>
                <a:rPr lang="en" sz="1100" b="1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OpenCV library</a:t>
              </a:r>
              <a:endParaRPr sz="1100" b="1" i="0" u="none" strike="noStrike" cap="non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2" name="Google Shape;302;p14"/>
          <p:cNvSpPr/>
          <p:nvPr/>
        </p:nvSpPr>
        <p:spPr>
          <a:xfrm rot="631173" flipH="1">
            <a:off x="2847785" y="3058019"/>
            <a:ext cx="2141086" cy="81786"/>
          </a:xfrm>
          <a:prstGeom prst="roundRect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4"/>
          <p:cNvGrpSpPr/>
          <p:nvPr/>
        </p:nvGrpSpPr>
        <p:grpSpPr>
          <a:xfrm>
            <a:off x="3588798" y="3137219"/>
            <a:ext cx="2727132" cy="1733216"/>
            <a:chOff x="3021975" y="2541798"/>
            <a:chExt cx="1712700" cy="1230715"/>
          </a:xfrm>
        </p:grpSpPr>
        <p:sp>
          <p:nvSpPr>
            <p:cNvPr id="304" name="Google Shape;304;p14"/>
            <p:cNvSpPr txBox="1"/>
            <p:nvPr/>
          </p:nvSpPr>
          <p:spPr>
            <a:xfrm>
              <a:off x="3434180" y="2735582"/>
              <a:ext cx="10026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Data Cleaning</a:t>
              </a:r>
              <a:endParaRPr sz="1600" b="1" i="0" u="none" strike="noStrike" cap="none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p14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01C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4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0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Become </a:t>
              </a:r>
              <a:r>
                <a:rPr lang="en" sz="12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104,310</a:t>
              </a:r>
              <a:r>
                <a:rPr lang="en" sz="1100" b="0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total images with </a:t>
              </a:r>
              <a:endParaRPr sz="11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 b="0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5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5,429 class</a:t>
              </a:r>
              <a:endParaRPr sz="1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14"/>
          <p:cNvSpPr/>
          <p:nvPr/>
        </p:nvSpPr>
        <p:spPr>
          <a:xfrm rot="-631173">
            <a:off x="819082" y="3058019"/>
            <a:ext cx="2141086" cy="81786"/>
          </a:xfrm>
          <a:prstGeom prst="roundRect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p14"/>
          <p:cNvGrpSpPr/>
          <p:nvPr/>
        </p:nvGrpSpPr>
        <p:grpSpPr>
          <a:xfrm>
            <a:off x="1539804" y="1304778"/>
            <a:ext cx="2727132" cy="1755802"/>
            <a:chOff x="1637475" y="1219942"/>
            <a:chExt cx="1712700" cy="1246753"/>
          </a:xfrm>
        </p:grpSpPr>
        <p:sp>
          <p:nvSpPr>
            <p:cNvPr id="311" name="Google Shape;311;p14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4"/>
            <p:cNvSpPr txBox="1"/>
            <p:nvPr/>
          </p:nvSpPr>
          <p:spPr>
            <a:xfrm>
              <a:off x="1905278" y="1985295"/>
              <a:ext cx="11004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Segmentation</a:t>
              </a:r>
              <a:endParaRPr sz="1600" b="1" i="0" u="none" strike="noStrike" cap="none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4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Extract items in </a:t>
              </a:r>
              <a:r>
                <a:rPr lang="en" sz="13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157,889</a:t>
              </a:r>
              <a:r>
                <a:rPr lang="en" sz="11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images with</a:t>
              </a:r>
              <a:endParaRPr sz="11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6,180 </a:t>
              </a:r>
              <a:r>
                <a:rPr lang="en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Class</a:t>
              </a:r>
              <a:endParaRPr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01C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Page Segmentation</a:t>
            </a:r>
            <a:endParaRPr sz="5000" b="1">
              <a:solidFill>
                <a:schemeClr val="lt2"/>
              </a:solidFill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423750" y="1163400"/>
            <a:ext cx="7902900" cy="4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There are </a:t>
            </a:r>
            <a:r>
              <a:rPr lang="en" sz="2000" b="1"/>
              <a:t>Three Steps</a:t>
            </a:r>
            <a:r>
              <a:rPr lang="en" sz="2000"/>
              <a:t> to segmenting a page:</a:t>
            </a:r>
            <a:endParaRPr sz="20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93" name="Google Shape;393;p21"/>
          <p:cNvSpPr/>
          <p:nvPr/>
        </p:nvSpPr>
        <p:spPr>
          <a:xfrm>
            <a:off x="2979328" y="1775800"/>
            <a:ext cx="2377500" cy="598200"/>
          </a:xfrm>
          <a:prstGeom prst="chevron">
            <a:avLst>
              <a:gd name="adj" fmla="val 50000"/>
            </a:avLst>
          </a:prstGeom>
          <a:solidFill>
            <a:srgbClr val="6D9EEB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Step</a:t>
            </a:r>
            <a:r>
              <a:rPr lang="en" dirty="0"/>
              <a:t> </a:t>
            </a:r>
            <a:r>
              <a:rPr lang="en" sz="1500" b="1" dirty="0"/>
              <a:t>2</a:t>
            </a:r>
            <a:endParaRPr dirty="0"/>
          </a:p>
        </p:txBody>
      </p:sp>
      <p:sp>
        <p:nvSpPr>
          <p:cNvPr id="394" name="Google Shape;394;p21"/>
          <p:cNvSpPr/>
          <p:nvPr/>
        </p:nvSpPr>
        <p:spPr>
          <a:xfrm>
            <a:off x="5077410" y="1775793"/>
            <a:ext cx="2377500" cy="598200"/>
          </a:xfrm>
          <a:prstGeom prst="chevron">
            <a:avLst>
              <a:gd name="adj" fmla="val 50000"/>
            </a:avLst>
          </a:prstGeom>
          <a:solidFill>
            <a:srgbClr val="8E7CC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Step</a:t>
            </a:r>
            <a:r>
              <a:rPr lang="en" dirty="0"/>
              <a:t> </a:t>
            </a:r>
            <a:r>
              <a:rPr lang="en" sz="1500" b="1" dirty="0"/>
              <a:t>3</a:t>
            </a:r>
            <a:endParaRPr dirty="0"/>
          </a:p>
        </p:txBody>
      </p:sp>
      <p:sp>
        <p:nvSpPr>
          <p:cNvPr id="395" name="Google Shape;395;p21"/>
          <p:cNvSpPr/>
          <p:nvPr/>
        </p:nvSpPr>
        <p:spPr>
          <a:xfrm>
            <a:off x="1013260" y="1775793"/>
            <a:ext cx="2286000" cy="598200"/>
          </a:xfrm>
          <a:prstGeom prst="homePlate">
            <a:avLst>
              <a:gd name="adj" fmla="val 50000"/>
            </a:avLst>
          </a:prstGeom>
          <a:solidFill>
            <a:srgbClr val="93C47D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Step 1</a:t>
            </a:r>
            <a:endParaRPr sz="1500" b="1"/>
          </a:p>
        </p:txBody>
      </p:sp>
      <p:sp>
        <p:nvSpPr>
          <p:cNvPr id="396" name="Google Shape;396;p21"/>
          <p:cNvSpPr/>
          <p:nvPr/>
        </p:nvSpPr>
        <p:spPr>
          <a:xfrm>
            <a:off x="1013260" y="2373993"/>
            <a:ext cx="2011800" cy="2401500"/>
          </a:xfrm>
          <a:prstGeom prst="rect">
            <a:avLst/>
          </a:prstGeom>
          <a:gradFill>
            <a:gsLst>
              <a:gs pos="0">
                <a:srgbClr val="B6D7A8"/>
              </a:gs>
              <a:gs pos="50000">
                <a:srgbClr val="D9EAD3"/>
              </a:gs>
              <a:gs pos="100000">
                <a:schemeClr val="lt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Preprocessing</a:t>
            </a:r>
            <a:endParaRPr b="1"/>
          </a:p>
        </p:txBody>
      </p:sp>
      <p:sp>
        <p:nvSpPr>
          <p:cNvPr id="397" name="Google Shape;397;p21"/>
          <p:cNvSpPr/>
          <p:nvPr/>
        </p:nvSpPr>
        <p:spPr>
          <a:xfrm>
            <a:off x="3073288" y="2374000"/>
            <a:ext cx="2011800" cy="2404800"/>
          </a:xfrm>
          <a:prstGeom prst="rect">
            <a:avLst/>
          </a:prstGeom>
          <a:gradFill>
            <a:gsLst>
              <a:gs pos="0">
                <a:srgbClr val="A4C2F4"/>
              </a:gs>
              <a:gs pos="50000">
                <a:srgbClr val="C9DAF8"/>
              </a:gs>
              <a:gs pos="100000">
                <a:schemeClr val="lt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Segmentation</a:t>
            </a:r>
            <a:endParaRPr sz="2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21"/>
          <p:cNvSpPr/>
          <p:nvPr/>
        </p:nvSpPr>
        <p:spPr>
          <a:xfrm>
            <a:off x="5133350" y="2374000"/>
            <a:ext cx="2011800" cy="2404800"/>
          </a:xfrm>
          <a:prstGeom prst="rect">
            <a:avLst/>
          </a:prstGeom>
          <a:gradFill>
            <a:gsLst>
              <a:gs pos="0">
                <a:srgbClr val="B4A7D6"/>
              </a:gs>
              <a:gs pos="50000">
                <a:srgbClr val="D9D2E9"/>
              </a:gs>
              <a:gs pos="100000">
                <a:schemeClr val="lt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Word Segmentation</a:t>
            </a:r>
            <a:endParaRPr sz="2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500" b="1">
                <a:solidFill>
                  <a:schemeClr val="lt2"/>
                </a:solidFill>
              </a:rPr>
              <a:t>Preprocessing before Line Segmentation</a:t>
            </a:r>
            <a:endParaRPr sz="4500" b="1">
              <a:solidFill>
                <a:schemeClr val="lt2"/>
              </a:solidFill>
            </a:endParaRPr>
          </a:p>
        </p:txBody>
      </p:sp>
      <p:sp>
        <p:nvSpPr>
          <p:cNvPr id="404" name="Google Shape;404;p22"/>
          <p:cNvSpPr txBox="1">
            <a:spLocks noGrp="1"/>
          </p:cNvSpPr>
          <p:nvPr>
            <p:ph type="body" idx="1"/>
          </p:nvPr>
        </p:nvSpPr>
        <p:spPr>
          <a:xfrm>
            <a:off x="311700" y="1211375"/>
            <a:ext cx="85965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/>
              <a:t>Converting an image to black and white by using </a:t>
            </a:r>
            <a:r>
              <a:rPr lang="en" sz="2000" b="1" dirty="0"/>
              <a:t>Threshold Binary, Inverted</a:t>
            </a:r>
            <a:r>
              <a:rPr lang="en" sz="2000" b="1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 dirty="0"/>
              <a:t>operation.</a:t>
            </a:r>
            <a:endParaRPr dirty="0"/>
          </a:p>
        </p:txBody>
      </p:sp>
      <p:sp>
        <p:nvSpPr>
          <p:cNvPr id="405" name="Google Shape;405;p22"/>
          <p:cNvSpPr txBox="1"/>
          <p:nvPr/>
        </p:nvSpPr>
        <p:spPr>
          <a:xfrm>
            <a:off x="3335388" y="4419125"/>
            <a:ext cx="257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gray scale image</a:t>
            </a:r>
            <a:endParaRPr sz="1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6" name="Google Shape;4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00" y="2579800"/>
            <a:ext cx="2578608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325" y="2579800"/>
            <a:ext cx="2578608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463" y="2579800"/>
            <a:ext cx="2578608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2"/>
          <p:cNvSpPr txBox="1"/>
          <p:nvPr/>
        </p:nvSpPr>
        <p:spPr>
          <a:xfrm>
            <a:off x="6216450" y="4408600"/>
            <a:ext cx="279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Binary Inverted image</a:t>
            </a:r>
            <a:endParaRPr sz="18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454288" y="4408600"/>
            <a:ext cx="257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image</a:t>
            </a:r>
            <a:endParaRPr sz="12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  <p:bldP spid="409" grpId="0"/>
      <p:bldP spid="4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"/>
          <p:cNvSpPr txBox="1">
            <a:spLocks noGrp="1"/>
          </p:cNvSpPr>
          <p:nvPr>
            <p:ph type="title"/>
          </p:nvPr>
        </p:nvSpPr>
        <p:spPr>
          <a:xfrm>
            <a:off x="311700" y="49580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4667"/>
              <a:buNone/>
            </a:pPr>
            <a:r>
              <a:rPr lang="en" sz="5000" b="1" dirty="0">
                <a:solidFill>
                  <a:schemeClr val="lt2"/>
                </a:solidFill>
              </a:rPr>
              <a:t>Line Segmentation</a:t>
            </a:r>
            <a:endParaRPr sz="5000" b="1" dirty="0">
              <a:solidFill>
                <a:schemeClr val="lt2"/>
              </a:solidFill>
            </a:endParaRPr>
          </a:p>
        </p:txBody>
      </p:sp>
      <p:sp>
        <p:nvSpPr>
          <p:cNvPr id="416" name="Google Shape;416;p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/>
              <a:t>Text-Line Segmentation consists of </a:t>
            </a:r>
            <a:r>
              <a:rPr lang="en" sz="2000" b="1" dirty="0"/>
              <a:t>two steps</a:t>
            </a:r>
            <a:r>
              <a:rPr lang="en" sz="2000" dirty="0"/>
              <a:t>:</a:t>
            </a: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2000" dirty="0"/>
          </a:p>
        </p:txBody>
      </p:sp>
      <p:grpSp>
        <p:nvGrpSpPr>
          <p:cNvPr id="417" name="Google Shape;417;p23"/>
          <p:cNvGrpSpPr/>
          <p:nvPr/>
        </p:nvGrpSpPr>
        <p:grpSpPr>
          <a:xfrm>
            <a:off x="2113750" y="1931038"/>
            <a:ext cx="1963650" cy="2780066"/>
            <a:chOff x="1698713" y="1402363"/>
            <a:chExt cx="1963650" cy="2780066"/>
          </a:xfrm>
        </p:grpSpPr>
        <p:sp>
          <p:nvSpPr>
            <p:cNvPr id="418" name="Google Shape;418;p23"/>
            <p:cNvSpPr/>
            <p:nvPr/>
          </p:nvSpPr>
          <p:spPr>
            <a:xfrm>
              <a:off x="1930288" y="1633938"/>
              <a:ext cx="978725" cy="978700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1</a:t>
              </a:r>
              <a:endParaRPr sz="23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1698713" y="1402363"/>
              <a:ext cx="1441875" cy="1755900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 txBox="1"/>
            <p:nvPr/>
          </p:nvSpPr>
          <p:spPr>
            <a:xfrm>
              <a:off x="1720155" y="3647529"/>
              <a:ext cx="155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720162" y="3300675"/>
              <a:ext cx="1942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Morphology</a:t>
              </a:r>
              <a:endParaRPr sz="18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2" name="Google Shape;422;p23"/>
          <p:cNvGrpSpPr/>
          <p:nvPr/>
        </p:nvGrpSpPr>
        <p:grpSpPr>
          <a:xfrm>
            <a:off x="4488275" y="1931038"/>
            <a:ext cx="2122200" cy="2856266"/>
            <a:chOff x="3104013" y="1326163"/>
            <a:chExt cx="2122200" cy="2856266"/>
          </a:xfrm>
        </p:grpSpPr>
        <p:sp>
          <p:nvSpPr>
            <p:cNvPr id="423" name="Google Shape;423;p23"/>
            <p:cNvSpPr/>
            <p:nvPr/>
          </p:nvSpPr>
          <p:spPr>
            <a:xfrm>
              <a:off x="3158713" y="1326163"/>
              <a:ext cx="1441875" cy="1755900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31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799" y="30004"/>
                    <a:pt x="2323" y="29480"/>
                    <a:pt x="2323" y="28837"/>
                  </a:cubicBezTo>
                  <a:cubicBezTo>
                    <a:pt x="2323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71" y="55864"/>
                    <a:pt x="27671" y="56507"/>
                  </a:cubicBezTo>
                  <a:lnTo>
                    <a:pt x="27671" y="66235"/>
                  </a:lnTo>
                  <a:lnTo>
                    <a:pt x="23039" y="61603"/>
                  </a:lnTo>
                  <a:cubicBezTo>
                    <a:pt x="22813" y="61371"/>
                    <a:pt x="22516" y="61255"/>
                    <a:pt x="22218" y="61255"/>
                  </a:cubicBezTo>
                  <a:cubicBezTo>
                    <a:pt x="21920" y="61255"/>
                    <a:pt x="21623" y="61371"/>
                    <a:pt x="21396" y="61603"/>
                  </a:cubicBezTo>
                  <a:cubicBezTo>
                    <a:pt x="20944" y="62056"/>
                    <a:pt x="20944" y="62782"/>
                    <a:pt x="21396" y="63234"/>
                  </a:cubicBezTo>
                  <a:lnTo>
                    <a:pt x="28052" y="69902"/>
                  </a:lnTo>
                  <a:cubicBezTo>
                    <a:pt x="28266" y="70116"/>
                    <a:pt x="28564" y="70235"/>
                    <a:pt x="28874" y="70235"/>
                  </a:cubicBezTo>
                  <a:cubicBezTo>
                    <a:pt x="29183" y="70235"/>
                    <a:pt x="29481" y="70116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8" y="61603"/>
                  </a:cubicBezTo>
                  <a:lnTo>
                    <a:pt x="29993" y="66318"/>
                  </a:lnTo>
                  <a:lnTo>
                    <a:pt x="29993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33" y="0"/>
                    <a:pt x="28838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3390288" y="1557738"/>
              <a:ext cx="978725" cy="978700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2</a:t>
              </a:r>
              <a:endParaRPr sz="23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5" name="Google Shape;425;p23"/>
            <p:cNvSpPr txBox="1"/>
            <p:nvPr/>
          </p:nvSpPr>
          <p:spPr>
            <a:xfrm>
              <a:off x="3104017" y="3647529"/>
              <a:ext cx="155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104013" y="3300675"/>
              <a:ext cx="2122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Find Contours</a:t>
              </a:r>
              <a:endParaRPr sz="18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4"/>
          <p:cNvSpPr txBox="1">
            <a:spLocks noGrp="1"/>
          </p:cNvSpPr>
          <p:nvPr>
            <p:ph type="title"/>
          </p:nvPr>
        </p:nvSpPr>
        <p:spPr>
          <a:xfrm>
            <a:off x="311700" y="48831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4667"/>
              <a:buNone/>
            </a:pPr>
            <a:r>
              <a:rPr lang="en" sz="5000" b="1" dirty="0">
                <a:solidFill>
                  <a:schemeClr val="lt2"/>
                </a:solidFill>
              </a:rPr>
              <a:t>Morphology</a:t>
            </a:r>
            <a:endParaRPr sz="5000" b="1" dirty="0">
              <a:solidFill>
                <a:schemeClr val="lt2"/>
              </a:solidFill>
            </a:endParaRPr>
          </a:p>
        </p:txBody>
      </p:sp>
      <p:sp>
        <p:nvSpPr>
          <p:cNvPr id="432" name="Google Shape;432;p24"/>
          <p:cNvSpPr txBox="1">
            <a:spLocks noGrp="1"/>
          </p:cNvSpPr>
          <p:nvPr>
            <p:ph type="body" idx="1"/>
          </p:nvPr>
        </p:nvSpPr>
        <p:spPr>
          <a:xfrm>
            <a:off x="184575" y="1225225"/>
            <a:ext cx="89595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/>
              <a:t>- Constructing bridge between the components.</a:t>
            </a:r>
            <a:endParaRPr sz="2000" dirty="0"/>
          </a:p>
        </p:txBody>
      </p:sp>
      <p:pic>
        <p:nvPicPr>
          <p:cNvPr id="433" name="Google Shape;4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2397525"/>
            <a:ext cx="1920241" cy="12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325" y="2397525"/>
            <a:ext cx="1924174" cy="12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075" y="2397525"/>
            <a:ext cx="1920241" cy="12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8550" y="2396238"/>
            <a:ext cx="1920241" cy="127101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4"/>
          <p:cNvSpPr txBox="1"/>
          <p:nvPr/>
        </p:nvSpPr>
        <p:spPr>
          <a:xfrm>
            <a:off x="106475" y="3739700"/>
            <a:ext cx="215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Binary Image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2336100" y="3739700"/>
            <a:ext cx="222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After Applying  Closing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4545951" y="3739700"/>
            <a:ext cx="222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After Applying  Erosion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6831625" y="3739700"/>
            <a:ext cx="229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After Applying  Dilation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5"/>
          <p:cNvSpPr txBox="1">
            <a:spLocks noGrp="1"/>
          </p:cNvSpPr>
          <p:nvPr>
            <p:ph type="title"/>
          </p:nvPr>
        </p:nvSpPr>
        <p:spPr>
          <a:xfrm>
            <a:off x="311700" y="45083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550" b="1" dirty="0">
                <a:solidFill>
                  <a:schemeClr val="lt2"/>
                </a:solidFill>
              </a:rPr>
              <a:t>Morphology</a:t>
            </a:r>
            <a:endParaRPr sz="5550" b="1" dirty="0">
              <a:solidFill>
                <a:schemeClr val="lt2"/>
              </a:solidFill>
            </a:endParaRPr>
          </a:p>
        </p:txBody>
      </p:sp>
      <p:sp>
        <p:nvSpPr>
          <p:cNvPr id="446" name="Google Shape;446;p25"/>
          <p:cNvSpPr txBox="1">
            <a:spLocks noGrp="1"/>
          </p:cNvSpPr>
          <p:nvPr>
            <p:ph type="body" idx="1"/>
          </p:nvPr>
        </p:nvSpPr>
        <p:spPr>
          <a:xfrm>
            <a:off x="251739" y="984025"/>
            <a:ext cx="85206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Show all connected regions in the dilated image.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447" name="Google Shape;4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2050"/>
            <a:ext cx="3270627" cy="23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701" y="1774125"/>
            <a:ext cx="3273553" cy="233172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5"/>
          <p:cNvSpPr txBox="1"/>
          <p:nvPr/>
        </p:nvSpPr>
        <p:spPr>
          <a:xfrm>
            <a:off x="311700" y="4190600"/>
            <a:ext cx="327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Dilated Image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25"/>
          <p:cNvSpPr txBox="1"/>
          <p:nvPr/>
        </p:nvSpPr>
        <p:spPr>
          <a:xfrm>
            <a:off x="5237525" y="4105850"/>
            <a:ext cx="3594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Open Sans"/>
                <a:ea typeface="Open Sans"/>
                <a:cs typeface="Open Sans"/>
                <a:sym typeface="Open Sans"/>
              </a:rPr>
              <a:t>After Applying  Connected Component Labeling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25"/>
          <p:cNvSpPr/>
          <p:nvPr/>
        </p:nvSpPr>
        <p:spPr>
          <a:xfrm>
            <a:off x="3687325" y="2815675"/>
            <a:ext cx="1324200" cy="26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"/>
          <p:cNvSpPr txBox="1">
            <a:spLocks noGrp="1"/>
          </p:cNvSpPr>
          <p:nvPr>
            <p:ph type="title"/>
          </p:nvPr>
        </p:nvSpPr>
        <p:spPr>
          <a:xfrm>
            <a:off x="311700" y="53328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4667"/>
              <a:buNone/>
            </a:pPr>
            <a:r>
              <a:rPr lang="en" sz="5000" b="1" dirty="0">
                <a:solidFill>
                  <a:schemeClr val="lt2"/>
                </a:solidFill>
              </a:rPr>
              <a:t>Finding Contours</a:t>
            </a:r>
            <a:endParaRPr sz="5000" b="1" dirty="0">
              <a:solidFill>
                <a:schemeClr val="lt2"/>
              </a:solidFill>
            </a:endParaRPr>
          </a:p>
        </p:txBody>
      </p:sp>
      <p:sp>
        <p:nvSpPr>
          <p:cNvPr id="457" name="Google Shape;457;p26"/>
          <p:cNvSpPr txBox="1">
            <a:spLocks noGrp="1"/>
          </p:cNvSpPr>
          <p:nvPr>
            <p:ph type="body" idx="1"/>
          </p:nvPr>
        </p:nvSpPr>
        <p:spPr>
          <a:xfrm>
            <a:off x="311700" y="1202225"/>
            <a:ext cx="8520600" cy="3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b="1"/>
              <a:t>Extract individual text lines</a:t>
            </a:r>
            <a:r>
              <a:rPr lang="en" sz="2000"/>
              <a:t> by finding contours in the dilated image, and check all the areas of each of the contours to identify which contours correspond to our areas of interest.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458" name="Google Shape;4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04163"/>
            <a:ext cx="3521025" cy="250088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6"/>
          <p:cNvSpPr/>
          <p:nvPr/>
        </p:nvSpPr>
        <p:spPr>
          <a:xfrm>
            <a:off x="3955625" y="3511063"/>
            <a:ext cx="867600" cy="28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825" y="2458151"/>
            <a:ext cx="3697125" cy="3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925" y="2967537"/>
            <a:ext cx="3694175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9775" y="3476900"/>
            <a:ext cx="3694175" cy="3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9975" y="3990484"/>
            <a:ext cx="3694175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49975" y="4504050"/>
            <a:ext cx="3694175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203875" y="119725"/>
            <a:ext cx="5162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sz="4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0"/>
              <a:buFont typeface="Arial"/>
              <a:buChar char="-"/>
            </a:pPr>
            <a:r>
              <a:rPr lang="en" sz="24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Mohamed Abdelrahman</a:t>
            </a:r>
            <a:endParaRPr sz="241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0"/>
              <a:buFont typeface="Arial"/>
              <a:buChar char="-"/>
            </a:pPr>
            <a:r>
              <a:rPr lang="en" sz="24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Mohamed Gamal</a:t>
            </a:r>
            <a:endParaRPr sz="241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0"/>
              <a:buFont typeface="Arial"/>
              <a:buChar char="-"/>
            </a:pPr>
            <a:r>
              <a:rPr lang="en" sz="24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Nourhan Mahmoud</a:t>
            </a:r>
            <a:endParaRPr sz="241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0"/>
              <a:buFont typeface="Arial"/>
              <a:buChar char="-"/>
            </a:pPr>
            <a:r>
              <a:rPr lang="en" sz="24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Ola Abdallah</a:t>
            </a:r>
            <a:endParaRPr sz="241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3620" b="1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318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20"/>
              <a:buFont typeface="Arial"/>
              <a:buChar char="-"/>
            </a:pPr>
            <a:r>
              <a:rPr lang="en" sz="24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Mohamed Kayed</a:t>
            </a:r>
            <a:endParaRPr sz="3519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754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b="1">
                <a:solidFill>
                  <a:schemeClr val="lt2"/>
                </a:solidFill>
              </a:rPr>
              <a:t>Preprocessing before Word Segmentation</a:t>
            </a:r>
            <a:endParaRPr sz="4600" b="1">
              <a:solidFill>
                <a:schemeClr val="lt2"/>
              </a:solidFill>
            </a:endParaRPr>
          </a:p>
        </p:txBody>
      </p:sp>
      <p:sp>
        <p:nvSpPr>
          <p:cNvPr id="470" name="Google Shape;470;p27"/>
          <p:cNvSpPr txBox="1">
            <a:spLocks noGrp="1"/>
          </p:cNvSpPr>
          <p:nvPr>
            <p:ph type="body" idx="1"/>
          </p:nvPr>
        </p:nvSpPr>
        <p:spPr>
          <a:xfrm>
            <a:off x="311700" y="1254538"/>
            <a:ext cx="8520600" cy="3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100"/>
              <a:t>The same thing we did in preprocessing before line segmentation. In addition to remove noise, tashkeel and dotes.</a:t>
            </a:r>
            <a:endParaRPr sz="2100"/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71" name="Google Shape;4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25" y="2219900"/>
            <a:ext cx="4027351" cy="4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125" y="3578579"/>
            <a:ext cx="4023359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6125" y="2862304"/>
            <a:ext cx="4023359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6125" y="4294854"/>
            <a:ext cx="402335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7"/>
          <p:cNvSpPr txBox="1"/>
          <p:nvPr/>
        </p:nvSpPr>
        <p:spPr>
          <a:xfrm>
            <a:off x="1307775" y="2233500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Original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27"/>
          <p:cNvSpPr txBox="1"/>
          <p:nvPr/>
        </p:nvSpPr>
        <p:spPr>
          <a:xfrm>
            <a:off x="1307775" y="2870738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Gray Scale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27"/>
          <p:cNvSpPr txBox="1"/>
          <p:nvPr/>
        </p:nvSpPr>
        <p:spPr>
          <a:xfrm>
            <a:off x="1307775" y="3582800"/>
            <a:ext cx="18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Binary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27"/>
          <p:cNvSpPr txBox="1"/>
          <p:nvPr/>
        </p:nvSpPr>
        <p:spPr>
          <a:xfrm>
            <a:off x="1307775" y="4294850"/>
            <a:ext cx="246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Remove Noise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7067325" y="2335375"/>
            <a:ext cx="341100" cy="7311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7125900" y="3941450"/>
            <a:ext cx="341100" cy="6252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7067325" y="3162725"/>
            <a:ext cx="341100" cy="6252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299375" y="51466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lang="en" sz="5000" b="1" dirty="0">
                <a:solidFill>
                  <a:schemeClr val="lt2"/>
                </a:solidFill>
              </a:rPr>
              <a:t>Word Segmentation</a:t>
            </a:r>
            <a:endParaRPr sz="5000" b="1" dirty="0">
              <a:solidFill>
                <a:schemeClr val="lt2"/>
              </a:solidFill>
            </a:endParaRPr>
          </a:p>
        </p:txBody>
      </p:sp>
      <p:sp>
        <p:nvSpPr>
          <p:cNvPr id="487" name="Google Shape;487;p28"/>
          <p:cNvSpPr txBox="1">
            <a:spLocks noGrp="1"/>
          </p:cNvSpPr>
          <p:nvPr>
            <p:ph type="body" idx="1"/>
          </p:nvPr>
        </p:nvSpPr>
        <p:spPr>
          <a:xfrm>
            <a:off x="337950" y="1085625"/>
            <a:ext cx="9077700" cy="4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After Preprocessing, We apply 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Finding contour on each lines.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Extract each sub-words from line.</a:t>
            </a:r>
            <a:endParaRPr sz="20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2000"/>
          </a:p>
        </p:txBody>
      </p:sp>
      <p:pic>
        <p:nvPicPr>
          <p:cNvPr id="488" name="Google Shape;4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5" y="2571750"/>
            <a:ext cx="6707699" cy="7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962" y="4181875"/>
            <a:ext cx="6758324" cy="5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8"/>
          <p:cNvSpPr/>
          <p:nvPr/>
        </p:nvSpPr>
        <p:spPr>
          <a:xfrm>
            <a:off x="4276275" y="3394225"/>
            <a:ext cx="198300" cy="759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Word Spotting</a:t>
            </a:r>
            <a:endParaRPr sz="5000" b="1">
              <a:solidFill>
                <a:schemeClr val="lt2"/>
              </a:solidFill>
            </a:endParaRPr>
          </a:p>
        </p:txBody>
      </p:sp>
      <p:sp>
        <p:nvSpPr>
          <p:cNvPr id="321" name="Google Shape;321;p15"/>
          <p:cNvSpPr txBox="1">
            <a:spLocks noGrp="1"/>
          </p:cNvSpPr>
          <p:nvPr>
            <p:ph type="body" idx="1"/>
          </p:nvPr>
        </p:nvSpPr>
        <p:spPr>
          <a:xfrm>
            <a:off x="-69300" y="1147225"/>
            <a:ext cx="8520600" cy="1273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52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100" dirty="0"/>
              <a:t>- Pattern Recognition technique based on template matching.</a:t>
            </a:r>
            <a:endParaRPr sz="2100" dirty="0"/>
          </a:p>
          <a:p>
            <a:pPr marL="57785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700" dirty="0"/>
              <a:t>- Query by Example (QBE)</a:t>
            </a:r>
            <a:endParaRPr sz="1700" dirty="0"/>
          </a:p>
          <a:p>
            <a:pPr marL="57785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700" dirty="0"/>
              <a:t>- Query by String (QBS)</a:t>
            </a:r>
            <a:endParaRPr sz="1700" dirty="0"/>
          </a:p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6075" y="1702750"/>
            <a:ext cx="5112475" cy="33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94B2A1-2ED7-44B3-A0AF-9B95DDB1BC72}"/>
              </a:ext>
            </a:extLst>
          </p:cNvPr>
          <p:cNvSpPr txBox="1"/>
          <p:nvPr/>
        </p:nvSpPr>
        <p:spPr>
          <a:xfrm>
            <a:off x="22486" y="2256021"/>
            <a:ext cx="36952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Efficient alternative to OCR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build="p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600" b="1">
                <a:solidFill>
                  <a:schemeClr val="lt2"/>
                </a:solidFill>
              </a:rPr>
              <a:t>Pyramidal Histogram of Characters (PHOC)</a:t>
            </a:r>
            <a:endParaRPr sz="4600" b="1">
              <a:solidFill>
                <a:schemeClr val="lt2"/>
              </a:solidFill>
            </a:endParaRPr>
          </a:p>
        </p:txBody>
      </p:sp>
      <p:sp>
        <p:nvSpPr>
          <p:cNvPr id="328" name="Google Shape;328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Encodes weather a particular character appears.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Used as a character attributes (textural descriptor)</a:t>
            </a:r>
            <a:endParaRPr sz="2000" dirty="0"/>
          </a:p>
        </p:txBody>
      </p:sp>
      <p:pic>
        <p:nvPicPr>
          <p:cNvPr id="329" name="Google Shape;329;p16"/>
          <p:cNvPicPr preferRelativeResize="0"/>
          <p:nvPr/>
        </p:nvPicPr>
        <p:blipFill rotWithShape="1">
          <a:blip r:embed="rId3">
            <a:alphaModFix/>
          </a:blip>
          <a:srcRect b="81524"/>
          <a:stretch/>
        </p:blipFill>
        <p:spPr>
          <a:xfrm>
            <a:off x="1985350" y="2024601"/>
            <a:ext cx="5308974" cy="5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9;p16">
            <a:extLst>
              <a:ext uri="{FF2B5EF4-FFF2-40B4-BE49-F238E27FC236}">
                <a16:creationId xmlns:a16="http://schemas.microsoft.com/office/drawing/2014/main" id="{FEF832F7-F88D-45B6-B2E9-C3F6506AC2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0166"/>
          <a:stretch/>
        </p:blipFill>
        <p:spPr>
          <a:xfrm>
            <a:off x="1938217" y="3585134"/>
            <a:ext cx="5308974" cy="145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9;p16">
            <a:extLst>
              <a:ext uri="{FF2B5EF4-FFF2-40B4-BE49-F238E27FC236}">
                <a16:creationId xmlns:a16="http://schemas.microsoft.com/office/drawing/2014/main" id="{EBF272F8-34EB-42E4-BC0D-AB1659E12D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36" t="18476" r="761" b="51009"/>
          <a:stretch/>
        </p:blipFill>
        <p:spPr>
          <a:xfrm>
            <a:off x="2044040" y="2673704"/>
            <a:ext cx="5176434" cy="89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PHOC Network</a:t>
            </a:r>
            <a:endParaRPr sz="5000" b="1">
              <a:solidFill>
                <a:schemeClr val="lt2"/>
              </a:solidFill>
            </a:endParaRPr>
          </a:p>
        </p:txBody>
      </p:sp>
      <p:pic>
        <p:nvPicPr>
          <p:cNvPr id="335" name="Google Shape;33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30575"/>
            <a:ext cx="8607916" cy="381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Pyramidal Histogram of Shapes (PHOS)</a:t>
            </a:r>
            <a:endParaRPr sz="5000" b="1">
              <a:solidFill>
                <a:schemeClr val="lt2"/>
              </a:solidFill>
            </a:endParaRPr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Zero-Shot learning technique.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Attribute signature representation.</a:t>
            </a:r>
            <a:endParaRPr sz="2000" dirty="0"/>
          </a:p>
        </p:txBody>
      </p:sp>
      <p:pic>
        <p:nvPicPr>
          <p:cNvPr id="342" name="Google Shape;34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25" y="2153300"/>
            <a:ext cx="8788149" cy="7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09FD840-5FFC-4EFA-B7B2-BA0AC090C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686" y="2879739"/>
            <a:ext cx="3798123" cy="2149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Pho(SC)Net</a:t>
            </a:r>
            <a:endParaRPr sz="5000" b="1">
              <a:solidFill>
                <a:schemeClr val="lt2"/>
              </a:solidFill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2519826" y="3217122"/>
            <a:ext cx="27929" cy="29902"/>
          </a:xfrm>
          <a:custGeom>
            <a:avLst/>
            <a:gdLst/>
            <a:ahLst/>
            <a:cxnLst/>
            <a:rect l="l" t="t" r="r" b="b"/>
            <a:pathLst>
              <a:path w="870" h="870" extrusionOk="0">
                <a:moveTo>
                  <a:pt x="441" y="0"/>
                </a:moveTo>
                <a:lnTo>
                  <a:pt x="1" y="441"/>
                </a:lnTo>
                <a:lnTo>
                  <a:pt x="441" y="869"/>
                </a:lnTo>
                <a:lnTo>
                  <a:pt x="870" y="441"/>
                </a:lnTo>
                <a:lnTo>
                  <a:pt x="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9"/>
          <p:cNvSpPr/>
          <p:nvPr/>
        </p:nvSpPr>
        <p:spPr>
          <a:xfrm>
            <a:off x="2352807" y="3396369"/>
            <a:ext cx="27929" cy="29902"/>
          </a:xfrm>
          <a:custGeom>
            <a:avLst/>
            <a:gdLst/>
            <a:ahLst/>
            <a:cxnLst/>
            <a:rect l="l" t="t" r="r" b="b"/>
            <a:pathLst>
              <a:path w="870" h="870" extrusionOk="0">
                <a:moveTo>
                  <a:pt x="429" y="0"/>
                </a:moveTo>
                <a:lnTo>
                  <a:pt x="1" y="429"/>
                </a:lnTo>
                <a:lnTo>
                  <a:pt x="429" y="869"/>
                </a:lnTo>
                <a:lnTo>
                  <a:pt x="870" y="429"/>
                </a:lnTo>
                <a:lnTo>
                  <a:pt x="4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9"/>
          <p:cNvSpPr/>
          <p:nvPr/>
        </p:nvSpPr>
        <p:spPr>
          <a:xfrm>
            <a:off x="2478159" y="3232246"/>
            <a:ext cx="27961" cy="29902"/>
          </a:xfrm>
          <a:custGeom>
            <a:avLst/>
            <a:gdLst/>
            <a:ahLst/>
            <a:cxnLst/>
            <a:rect l="l" t="t" r="r" b="b"/>
            <a:pathLst>
              <a:path w="871" h="870" extrusionOk="0">
                <a:moveTo>
                  <a:pt x="430" y="1"/>
                </a:moveTo>
                <a:lnTo>
                  <a:pt x="1" y="429"/>
                </a:lnTo>
                <a:lnTo>
                  <a:pt x="430" y="870"/>
                </a:lnTo>
                <a:lnTo>
                  <a:pt x="870" y="429"/>
                </a:lnTo>
                <a:lnTo>
                  <a:pt x="4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9"/>
          <p:cNvSpPr/>
          <p:nvPr/>
        </p:nvSpPr>
        <p:spPr>
          <a:xfrm>
            <a:off x="2506087" y="3262114"/>
            <a:ext cx="27929" cy="29936"/>
          </a:xfrm>
          <a:custGeom>
            <a:avLst/>
            <a:gdLst/>
            <a:ahLst/>
            <a:cxnLst/>
            <a:rect l="l" t="t" r="r" b="b"/>
            <a:pathLst>
              <a:path w="870" h="871" extrusionOk="0">
                <a:moveTo>
                  <a:pt x="429" y="1"/>
                </a:moveTo>
                <a:lnTo>
                  <a:pt x="0" y="430"/>
                </a:lnTo>
                <a:lnTo>
                  <a:pt x="429" y="870"/>
                </a:lnTo>
                <a:lnTo>
                  <a:pt x="869" y="430"/>
                </a:lnTo>
                <a:lnTo>
                  <a:pt x="4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9"/>
          <p:cNvSpPr/>
          <p:nvPr/>
        </p:nvSpPr>
        <p:spPr>
          <a:xfrm>
            <a:off x="2366578" y="3351755"/>
            <a:ext cx="27929" cy="29489"/>
          </a:xfrm>
          <a:custGeom>
            <a:avLst/>
            <a:gdLst/>
            <a:ahLst/>
            <a:cxnLst/>
            <a:rect l="l" t="t" r="r" b="b"/>
            <a:pathLst>
              <a:path w="870" h="858" extrusionOk="0">
                <a:moveTo>
                  <a:pt x="441" y="0"/>
                </a:moveTo>
                <a:lnTo>
                  <a:pt x="0" y="429"/>
                </a:lnTo>
                <a:lnTo>
                  <a:pt x="441" y="858"/>
                </a:lnTo>
                <a:lnTo>
                  <a:pt x="869" y="429"/>
                </a:lnTo>
                <a:lnTo>
                  <a:pt x="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2394473" y="3381624"/>
            <a:ext cx="27929" cy="29489"/>
          </a:xfrm>
          <a:custGeom>
            <a:avLst/>
            <a:gdLst/>
            <a:ahLst/>
            <a:cxnLst/>
            <a:rect l="l" t="t" r="r" b="b"/>
            <a:pathLst>
              <a:path w="870" h="858" extrusionOk="0">
                <a:moveTo>
                  <a:pt x="441" y="1"/>
                </a:moveTo>
                <a:lnTo>
                  <a:pt x="0" y="429"/>
                </a:lnTo>
                <a:lnTo>
                  <a:pt x="441" y="858"/>
                </a:lnTo>
                <a:lnTo>
                  <a:pt x="870" y="429"/>
                </a:lnTo>
                <a:lnTo>
                  <a:pt x="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2408630" y="3306729"/>
            <a:ext cx="55441" cy="59804"/>
          </a:xfrm>
          <a:custGeom>
            <a:avLst/>
            <a:gdLst/>
            <a:ahLst/>
            <a:cxnLst/>
            <a:rect l="l" t="t" r="r" b="b"/>
            <a:pathLst>
              <a:path w="1727" h="1740" extrusionOk="0">
                <a:moveTo>
                  <a:pt x="429" y="1"/>
                </a:moveTo>
                <a:lnTo>
                  <a:pt x="0" y="441"/>
                </a:lnTo>
                <a:lnTo>
                  <a:pt x="1298" y="1739"/>
                </a:lnTo>
                <a:lnTo>
                  <a:pt x="1726" y="1310"/>
                </a:lnTo>
                <a:lnTo>
                  <a:pt x="4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2436140" y="3276860"/>
            <a:ext cx="55826" cy="59769"/>
          </a:xfrm>
          <a:custGeom>
            <a:avLst/>
            <a:gdLst/>
            <a:ahLst/>
            <a:cxnLst/>
            <a:rect l="l" t="t" r="r" b="b"/>
            <a:pathLst>
              <a:path w="1739" h="1739" extrusionOk="0">
                <a:moveTo>
                  <a:pt x="441" y="1"/>
                </a:moveTo>
                <a:lnTo>
                  <a:pt x="0" y="441"/>
                </a:lnTo>
                <a:lnTo>
                  <a:pt x="1310" y="1739"/>
                </a:lnTo>
                <a:lnTo>
                  <a:pt x="1739" y="1310"/>
                </a:lnTo>
                <a:lnTo>
                  <a:pt x="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9"/>
          <p:cNvSpPr/>
          <p:nvPr/>
        </p:nvSpPr>
        <p:spPr>
          <a:xfrm>
            <a:off x="2464035" y="4039253"/>
            <a:ext cx="18748" cy="20519"/>
          </a:xfrm>
          <a:custGeom>
            <a:avLst/>
            <a:gdLst/>
            <a:ahLst/>
            <a:cxnLst/>
            <a:rect l="l" t="t" r="r" b="b"/>
            <a:pathLst>
              <a:path w="584" h="597" extrusionOk="0">
                <a:moveTo>
                  <a:pt x="0" y="1"/>
                </a:moveTo>
                <a:lnTo>
                  <a:pt x="0" y="596"/>
                </a:lnTo>
                <a:lnTo>
                  <a:pt x="584" y="596"/>
                </a:lnTo>
                <a:lnTo>
                  <a:pt x="5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9"/>
          <p:cNvSpPr/>
          <p:nvPr/>
        </p:nvSpPr>
        <p:spPr>
          <a:xfrm>
            <a:off x="2445321" y="4141165"/>
            <a:ext cx="56597" cy="60594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583" y="1"/>
                </a:moveTo>
                <a:lnTo>
                  <a:pt x="583" y="596"/>
                </a:lnTo>
                <a:lnTo>
                  <a:pt x="0" y="596"/>
                </a:lnTo>
                <a:lnTo>
                  <a:pt x="0" y="1179"/>
                </a:lnTo>
                <a:lnTo>
                  <a:pt x="583" y="1179"/>
                </a:lnTo>
                <a:lnTo>
                  <a:pt x="583" y="1763"/>
                </a:lnTo>
                <a:lnTo>
                  <a:pt x="1167" y="1763"/>
                </a:lnTo>
                <a:lnTo>
                  <a:pt x="1167" y="1179"/>
                </a:lnTo>
                <a:lnTo>
                  <a:pt x="1762" y="1179"/>
                </a:lnTo>
                <a:lnTo>
                  <a:pt x="1762" y="596"/>
                </a:lnTo>
                <a:lnTo>
                  <a:pt x="1167" y="596"/>
                </a:lnTo>
                <a:lnTo>
                  <a:pt x="1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"/>
          <p:cNvSpPr/>
          <p:nvPr/>
        </p:nvSpPr>
        <p:spPr>
          <a:xfrm>
            <a:off x="2009973" y="4916241"/>
            <a:ext cx="22985" cy="24609"/>
          </a:xfrm>
          <a:custGeom>
            <a:avLst/>
            <a:gdLst/>
            <a:ahLst/>
            <a:cxnLst/>
            <a:rect l="l" t="t" r="r" b="b"/>
            <a:pathLst>
              <a:path w="716" h="716" extrusionOk="0">
                <a:moveTo>
                  <a:pt x="1" y="1"/>
                </a:moveTo>
                <a:lnTo>
                  <a:pt x="1" y="715"/>
                </a:lnTo>
                <a:lnTo>
                  <a:pt x="715" y="715"/>
                </a:lnTo>
                <a:lnTo>
                  <a:pt x="7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19"/>
          <p:cNvGrpSpPr/>
          <p:nvPr/>
        </p:nvGrpSpPr>
        <p:grpSpPr>
          <a:xfrm>
            <a:off x="1392144" y="1085922"/>
            <a:ext cx="5992746" cy="2685569"/>
            <a:chOff x="2214100" y="1138950"/>
            <a:chExt cx="4666884" cy="1953425"/>
          </a:xfrm>
        </p:grpSpPr>
        <p:grpSp>
          <p:nvGrpSpPr>
            <p:cNvPr id="360" name="Google Shape;360;p19"/>
            <p:cNvGrpSpPr/>
            <p:nvPr/>
          </p:nvGrpSpPr>
          <p:grpSpPr>
            <a:xfrm>
              <a:off x="2290300" y="1138950"/>
              <a:ext cx="4590684" cy="1238275"/>
              <a:chOff x="2290300" y="1138950"/>
              <a:chExt cx="4590684" cy="1238275"/>
            </a:xfrm>
          </p:grpSpPr>
          <p:sp>
            <p:nvSpPr>
              <p:cNvPr id="361" name="Google Shape;361;p19"/>
              <p:cNvSpPr txBox="1"/>
              <p:nvPr/>
            </p:nvSpPr>
            <p:spPr>
              <a:xfrm>
                <a:off x="5622784" y="1273650"/>
                <a:ext cx="12582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PHOC + PHOS</a:t>
                </a:r>
                <a:endParaRPr sz="22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3271075" y="1138950"/>
                <a:ext cx="2182450" cy="656375"/>
              </a:xfrm>
              <a:custGeom>
                <a:avLst/>
                <a:gdLst/>
                <a:ahLst/>
                <a:cxnLst/>
                <a:rect l="l" t="t" r="r" b="b"/>
                <a:pathLst>
                  <a:path w="87298" h="26255" extrusionOk="0">
                    <a:moveTo>
                      <a:pt x="14979" y="1"/>
                    </a:moveTo>
                    <a:cubicBezTo>
                      <a:pt x="6704" y="1"/>
                      <a:pt x="1" y="6716"/>
                      <a:pt x="1" y="14979"/>
                    </a:cubicBezTo>
                    <a:lnTo>
                      <a:pt x="1" y="26254"/>
                    </a:lnTo>
                    <a:lnTo>
                      <a:pt x="78356" y="26254"/>
                    </a:lnTo>
                    <a:lnTo>
                      <a:pt x="87297" y="13419"/>
                    </a:lnTo>
                    <a:lnTo>
                      <a:pt x="78356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274300" bIns="13715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Hybrid vector representation</a:t>
                </a:r>
                <a:endParaRPr sz="15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2290300" y="1140750"/>
                <a:ext cx="3163225" cy="1236475"/>
              </a:xfrm>
              <a:custGeom>
                <a:avLst/>
                <a:gdLst/>
                <a:ahLst/>
                <a:cxnLst/>
                <a:rect l="l" t="t" r="r" b="b"/>
                <a:pathLst>
                  <a:path w="126529" h="49459" extrusionOk="0">
                    <a:moveTo>
                      <a:pt x="112896" y="0"/>
                    </a:moveTo>
                    <a:lnTo>
                      <a:pt x="121992" y="13347"/>
                    </a:lnTo>
                    <a:lnTo>
                      <a:pt x="115634" y="22467"/>
                    </a:lnTo>
                    <a:lnTo>
                      <a:pt x="24396" y="22467"/>
                    </a:lnTo>
                    <a:lnTo>
                      <a:pt x="24396" y="22432"/>
                    </a:lnTo>
                    <a:lnTo>
                      <a:pt x="24373" y="22432"/>
                    </a:lnTo>
                    <a:lnTo>
                      <a:pt x="0" y="46804"/>
                    </a:lnTo>
                    <a:lnTo>
                      <a:pt x="2644" y="49459"/>
                    </a:lnTo>
                    <a:lnTo>
                      <a:pt x="25897" y="26194"/>
                    </a:lnTo>
                    <a:lnTo>
                      <a:pt x="117587" y="26194"/>
                    </a:lnTo>
                    <a:lnTo>
                      <a:pt x="126528" y="13383"/>
                    </a:lnTo>
                    <a:lnTo>
                      <a:pt x="117587" y="0"/>
                    </a:ln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4" name="Google Shape;364;p19"/>
            <p:cNvSpPr/>
            <p:nvPr/>
          </p:nvSpPr>
          <p:spPr>
            <a:xfrm>
              <a:off x="2214100" y="1939525"/>
              <a:ext cx="809950" cy="1152850"/>
            </a:xfrm>
            <a:custGeom>
              <a:avLst/>
              <a:gdLst/>
              <a:ahLst/>
              <a:cxnLst/>
              <a:rect l="l" t="t" r="r" b="b"/>
              <a:pathLst>
                <a:path w="32398" h="46114" extrusionOk="0">
                  <a:moveTo>
                    <a:pt x="0" y="0"/>
                  </a:moveTo>
                  <a:lnTo>
                    <a:pt x="0" y="46113"/>
                  </a:lnTo>
                  <a:lnTo>
                    <a:pt x="23384" y="22729"/>
                  </a:lnTo>
                  <a:lnTo>
                    <a:pt x="25754" y="20372"/>
                  </a:lnTo>
                  <a:lnTo>
                    <a:pt x="32397" y="13728"/>
                  </a:lnTo>
                  <a:cubicBezTo>
                    <a:pt x="24158" y="5299"/>
                    <a:pt x="12692" y="60"/>
                    <a:pt x="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2422150" y="2138650"/>
              <a:ext cx="261675" cy="261675"/>
            </a:xfrm>
            <a:custGeom>
              <a:avLst/>
              <a:gdLst/>
              <a:ahLst/>
              <a:cxnLst/>
              <a:rect l="l" t="t" r="r" b="b"/>
              <a:pathLst>
                <a:path w="10467" h="10467" extrusionOk="0">
                  <a:moveTo>
                    <a:pt x="5240" y="620"/>
                  </a:moveTo>
                  <a:cubicBezTo>
                    <a:pt x="5406" y="620"/>
                    <a:pt x="5549" y="751"/>
                    <a:pt x="5549" y="929"/>
                  </a:cubicBezTo>
                  <a:cubicBezTo>
                    <a:pt x="5549" y="1096"/>
                    <a:pt x="5406" y="1227"/>
                    <a:pt x="5240" y="1227"/>
                  </a:cubicBezTo>
                  <a:cubicBezTo>
                    <a:pt x="5073" y="1227"/>
                    <a:pt x="4930" y="1096"/>
                    <a:pt x="4930" y="929"/>
                  </a:cubicBezTo>
                  <a:cubicBezTo>
                    <a:pt x="4930" y="751"/>
                    <a:pt x="5073" y="620"/>
                    <a:pt x="5240" y="620"/>
                  </a:cubicBezTo>
                  <a:close/>
                  <a:moveTo>
                    <a:pt x="3251" y="2477"/>
                  </a:moveTo>
                  <a:cubicBezTo>
                    <a:pt x="3454" y="2477"/>
                    <a:pt x="3656" y="2561"/>
                    <a:pt x="3823" y="2703"/>
                  </a:cubicBezTo>
                  <a:cubicBezTo>
                    <a:pt x="4156" y="3001"/>
                    <a:pt x="4501" y="3275"/>
                    <a:pt x="4871" y="3525"/>
                  </a:cubicBezTo>
                  <a:lnTo>
                    <a:pt x="4930" y="3561"/>
                  </a:lnTo>
                  <a:lnTo>
                    <a:pt x="4930" y="5335"/>
                  </a:lnTo>
                  <a:cubicBezTo>
                    <a:pt x="4644" y="5466"/>
                    <a:pt x="4335" y="5537"/>
                    <a:pt x="4013" y="5537"/>
                  </a:cubicBezTo>
                  <a:cubicBezTo>
                    <a:pt x="3168" y="5537"/>
                    <a:pt x="2406" y="5049"/>
                    <a:pt x="2049" y="4311"/>
                  </a:cubicBezTo>
                  <a:lnTo>
                    <a:pt x="3704" y="4311"/>
                  </a:lnTo>
                  <a:lnTo>
                    <a:pt x="3704" y="3704"/>
                  </a:lnTo>
                  <a:lnTo>
                    <a:pt x="2156" y="3704"/>
                  </a:lnTo>
                  <a:cubicBezTo>
                    <a:pt x="1584" y="3704"/>
                    <a:pt x="1096" y="3394"/>
                    <a:pt x="822" y="2942"/>
                  </a:cubicBezTo>
                  <a:lnTo>
                    <a:pt x="822" y="2942"/>
                  </a:lnTo>
                  <a:cubicBezTo>
                    <a:pt x="1049" y="3037"/>
                    <a:pt x="1299" y="3084"/>
                    <a:pt x="1549" y="3084"/>
                  </a:cubicBezTo>
                  <a:cubicBezTo>
                    <a:pt x="1989" y="3084"/>
                    <a:pt x="2406" y="2942"/>
                    <a:pt x="2704" y="2691"/>
                  </a:cubicBezTo>
                  <a:cubicBezTo>
                    <a:pt x="2870" y="2549"/>
                    <a:pt x="3049" y="2477"/>
                    <a:pt x="3251" y="2477"/>
                  </a:cubicBezTo>
                  <a:close/>
                  <a:moveTo>
                    <a:pt x="7216" y="2477"/>
                  </a:moveTo>
                  <a:cubicBezTo>
                    <a:pt x="7430" y="2477"/>
                    <a:pt x="7597" y="2549"/>
                    <a:pt x="7764" y="2691"/>
                  </a:cubicBezTo>
                  <a:cubicBezTo>
                    <a:pt x="8073" y="2942"/>
                    <a:pt x="8478" y="3084"/>
                    <a:pt x="8907" y="3084"/>
                  </a:cubicBezTo>
                  <a:cubicBezTo>
                    <a:pt x="9157" y="3084"/>
                    <a:pt x="9419" y="3037"/>
                    <a:pt x="9645" y="2942"/>
                  </a:cubicBezTo>
                  <a:lnTo>
                    <a:pt x="9645" y="2942"/>
                  </a:lnTo>
                  <a:cubicBezTo>
                    <a:pt x="9383" y="3394"/>
                    <a:pt x="8871" y="3704"/>
                    <a:pt x="8300" y="3704"/>
                  </a:cubicBezTo>
                  <a:lnTo>
                    <a:pt x="6776" y="3704"/>
                  </a:lnTo>
                  <a:lnTo>
                    <a:pt x="6776" y="4311"/>
                  </a:lnTo>
                  <a:lnTo>
                    <a:pt x="8407" y="4311"/>
                  </a:lnTo>
                  <a:cubicBezTo>
                    <a:pt x="8049" y="5049"/>
                    <a:pt x="7299" y="5537"/>
                    <a:pt x="6466" y="5537"/>
                  </a:cubicBezTo>
                  <a:cubicBezTo>
                    <a:pt x="6144" y="5537"/>
                    <a:pt x="5835" y="5466"/>
                    <a:pt x="5549" y="5335"/>
                  </a:cubicBezTo>
                  <a:lnTo>
                    <a:pt x="5549" y="3561"/>
                  </a:lnTo>
                  <a:lnTo>
                    <a:pt x="5609" y="3525"/>
                  </a:lnTo>
                  <a:cubicBezTo>
                    <a:pt x="5978" y="3275"/>
                    <a:pt x="6323" y="3001"/>
                    <a:pt x="6645" y="2703"/>
                  </a:cubicBezTo>
                  <a:cubicBezTo>
                    <a:pt x="6811" y="2561"/>
                    <a:pt x="7014" y="2477"/>
                    <a:pt x="7216" y="2477"/>
                  </a:cubicBezTo>
                  <a:close/>
                  <a:moveTo>
                    <a:pt x="4930" y="6216"/>
                  </a:moveTo>
                  <a:lnTo>
                    <a:pt x="4930" y="7359"/>
                  </a:lnTo>
                  <a:cubicBezTo>
                    <a:pt x="4573" y="7275"/>
                    <a:pt x="4323" y="7049"/>
                    <a:pt x="4323" y="6787"/>
                  </a:cubicBezTo>
                  <a:cubicBezTo>
                    <a:pt x="4323" y="6525"/>
                    <a:pt x="4573" y="6299"/>
                    <a:pt x="4930" y="6216"/>
                  </a:cubicBezTo>
                  <a:close/>
                  <a:moveTo>
                    <a:pt x="5549" y="6216"/>
                  </a:moveTo>
                  <a:cubicBezTo>
                    <a:pt x="5894" y="6299"/>
                    <a:pt x="6156" y="6525"/>
                    <a:pt x="6156" y="6787"/>
                  </a:cubicBezTo>
                  <a:cubicBezTo>
                    <a:pt x="6156" y="7049"/>
                    <a:pt x="5894" y="7275"/>
                    <a:pt x="5549" y="7359"/>
                  </a:cubicBezTo>
                  <a:lnTo>
                    <a:pt x="5549" y="6216"/>
                  </a:lnTo>
                  <a:close/>
                  <a:moveTo>
                    <a:pt x="4930" y="8049"/>
                  </a:moveTo>
                  <a:lnTo>
                    <a:pt x="4930" y="9204"/>
                  </a:lnTo>
                  <a:cubicBezTo>
                    <a:pt x="4573" y="9121"/>
                    <a:pt x="4323" y="8883"/>
                    <a:pt x="4323" y="8633"/>
                  </a:cubicBezTo>
                  <a:cubicBezTo>
                    <a:pt x="4323" y="8371"/>
                    <a:pt x="4573" y="8133"/>
                    <a:pt x="4930" y="8049"/>
                  </a:cubicBezTo>
                  <a:close/>
                  <a:moveTo>
                    <a:pt x="5549" y="8049"/>
                  </a:moveTo>
                  <a:cubicBezTo>
                    <a:pt x="5894" y="8133"/>
                    <a:pt x="6156" y="8371"/>
                    <a:pt x="6156" y="8621"/>
                  </a:cubicBezTo>
                  <a:cubicBezTo>
                    <a:pt x="6156" y="8883"/>
                    <a:pt x="5894" y="9121"/>
                    <a:pt x="5549" y="9204"/>
                  </a:cubicBezTo>
                  <a:lnTo>
                    <a:pt x="5549" y="8049"/>
                  </a:lnTo>
                  <a:close/>
                  <a:moveTo>
                    <a:pt x="5240" y="1"/>
                  </a:moveTo>
                  <a:cubicBezTo>
                    <a:pt x="4728" y="1"/>
                    <a:pt x="4323" y="417"/>
                    <a:pt x="4323" y="929"/>
                  </a:cubicBezTo>
                  <a:cubicBezTo>
                    <a:pt x="4323" y="1322"/>
                    <a:pt x="4573" y="1668"/>
                    <a:pt x="4930" y="1787"/>
                  </a:cubicBezTo>
                  <a:lnTo>
                    <a:pt x="4930" y="2811"/>
                  </a:lnTo>
                  <a:cubicBezTo>
                    <a:pt x="4692" y="2644"/>
                    <a:pt x="4454" y="2453"/>
                    <a:pt x="4239" y="2251"/>
                  </a:cubicBezTo>
                  <a:cubicBezTo>
                    <a:pt x="3954" y="2001"/>
                    <a:pt x="3608" y="1858"/>
                    <a:pt x="3251" y="1858"/>
                  </a:cubicBezTo>
                  <a:cubicBezTo>
                    <a:pt x="2906" y="1858"/>
                    <a:pt x="2585" y="1977"/>
                    <a:pt x="2311" y="2215"/>
                  </a:cubicBezTo>
                  <a:cubicBezTo>
                    <a:pt x="2120" y="2382"/>
                    <a:pt x="1834" y="2477"/>
                    <a:pt x="1549" y="2477"/>
                  </a:cubicBezTo>
                  <a:cubicBezTo>
                    <a:pt x="1227" y="2477"/>
                    <a:pt x="930" y="2358"/>
                    <a:pt x="703" y="2132"/>
                  </a:cubicBezTo>
                  <a:lnTo>
                    <a:pt x="1" y="1429"/>
                  </a:lnTo>
                  <a:lnTo>
                    <a:pt x="1" y="2168"/>
                  </a:lnTo>
                  <a:cubicBezTo>
                    <a:pt x="1" y="3061"/>
                    <a:pt x="560" y="3834"/>
                    <a:pt x="1334" y="4156"/>
                  </a:cubicBezTo>
                  <a:cubicBezTo>
                    <a:pt x="1668" y="5299"/>
                    <a:pt x="2715" y="6120"/>
                    <a:pt x="3930" y="6156"/>
                  </a:cubicBezTo>
                  <a:cubicBezTo>
                    <a:pt x="3787" y="6347"/>
                    <a:pt x="3704" y="6561"/>
                    <a:pt x="3704" y="6787"/>
                  </a:cubicBezTo>
                  <a:cubicBezTo>
                    <a:pt x="3704" y="7133"/>
                    <a:pt x="3882" y="7454"/>
                    <a:pt x="4192" y="7680"/>
                  </a:cubicBezTo>
                  <a:cubicBezTo>
                    <a:pt x="4192" y="7692"/>
                    <a:pt x="4204" y="7704"/>
                    <a:pt x="4216" y="7704"/>
                  </a:cubicBezTo>
                  <a:cubicBezTo>
                    <a:pt x="4204" y="7716"/>
                    <a:pt x="4192" y="7728"/>
                    <a:pt x="4192" y="7728"/>
                  </a:cubicBezTo>
                  <a:cubicBezTo>
                    <a:pt x="3882" y="7966"/>
                    <a:pt x="3704" y="8287"/>
                    <a:pt x="3704" y="8633"/>
                  </a:cubicBezTo>
                  <a:cubicBezTo>
                    <a:pt x="3704" y="8966"/>
                    <a:pt x="3882" y="9288"/>
                    <a:pt x="4192" y="9526"/>
                  </a:cubicBezTo>
                  <a:cubicBezTo>
                    <a:pt x="4394" y="9680"/>
                    <a:pt x="4656" y="9788"/>
                    <a:pt x="4930" y="9823"/>
                  </a:cubicBezTo>
                  <a:lnTo>
                    <a:pt x="4930" y="10466"/>
                  </a:lnTo>
                  <a:lnTo>
                    <a:pt x="5549" y="10466"/>
                  </a:lnTo>
                  <a:lnTo>
                    <a:pt x="5549" y="9823"/>
                  </a:lnTo>
                  <a:cubicBezTo>
                    <a:pt x="5823" y="9788"/>
                    <a:pt x="6073" y="9680"/>
                    <a:pt x="6287" y="9526"/>
                  </a:cubicBezTo>
                  <a:cubicBezTo>
                    <a:pt x="6597" y="9288"/>
                    <a:pt x="6776" y="8966"/>
                    <a:pt x="6776" y="8633"/>
                  </a:cubicBezTo>
                  <a:cubicBezTo>
                    <a:pt x="6776" y="8287"/>
                    <a:pt x="6597" y="7966"/>
                    <a:pt x="6287" y="7728"/>
                  </a:cubicBezTo>
                  <a:cubicBezTo>
                    <a:pt x="6275" y="7728"/>
                    <a:pt x="6264" y="7716"/>
                    <a:pt x="6252" y="7704"/>
                  </a:cubicBezTo>
                  <a:cubicBezTo>
                    <a:pt x="6264" y="7704"/>
                    <a:pt x="6275" y="7692"/>
                    <a:pt x="6287" y="7680"/>
                  </a:cubicBezTo>
                  <a:cubicBezTo>
                    <a:pt x="6597" y="7454"/>
                    <a:pt x="6776" y="7133"/>
                    <a:pt x="6776" y="6787"/>
                  </a:cubicBezTo>
                  <a:cubicBezTo>
                    <a:pt x="6776" y="6561"/>
                    <a:pt x="6692" y="6347"/>
                    <a:pt x="6549" y="6156"/>
                  </a:cubicBezTo>
                  <a:cubicBezTo>
                    <a:pt x="7157" y="6132"/>
                    <a:pt x="7740" y="5918"/>
                    <a:pt x="8204" y="5537"/>
                  </a:cubicBezTo>
                  <a:cubicBezTo>
                    <a:pt x="8645" y="5180"/>
                    <a:pt x="8954" y="4692"/>
                    <a:pt x="9109" y="4156"/>
                  </a:cubicBezTo>
                  <a:cubicBezTo>
                    <a:pt x="9907" y="3834"/>
                    <a:pt x="10466" y="3072"/>
                    <a:pt x="10466" y="2168"/>
                  </a:cubicBezTo>
                  <a:lnTo>
                    <a:pt x="10466" y="1429"/>
                  </a:lnTo>
                  <a:lnTo>
                    <a:pt x="9776" y="2132"/>
                  </a:lnTo>
                  <a:cubicBezTo>
                    <a:pt x="9550" y="2346"/>
                    <a:pt x="9228" y="2477"/>
                    <a:pt x="8907" y="2477"/>
                  </a:cubicBezTo>
                  <a:cubicBezTo>
                    <a:pt x="8621" y="2477"/>
                    <a:pt x="8359" y="2382"/>
                    <a:pt x="8169" y="2215"/>
                  </a:cubicBezTo>
                  <a:cubicBezTo>
                    <a:pt x="7883" y="1977"/>
                    <a:pt x="7573" y="1858"/>
                    <a:pt x="7216" y="1858"/>
                  </a:cubicBezTo>
                  <a:cubicBezTo>
                    <a:pt x="6859" y="1858"/>
                    <a:pt x="6514" y="2001"/>
                    <a:pt x="6240" y="2251"/>
                  </a:cubicBezTo>
                  <a:cubicBezTo>
                    <a:pt x="6014" y="2453"/>
                    <a:pt x="5787" y="2644"/>
                    <a:pt x="5549" y="2811"/>
                  </a:cubicBezTo>
                  <a:lnTo>
                    <a:pt x="5549" y="1787"/>
                  </a:lnTo>
                  <a:cubicBezTo>
                    <a:pt x="5906" y="1668"/>
                    <a:pt x="6156" y="1322"/>
                    <a:pt x="6156" y="929"/>
                  </a:cubicBezTo>
                  <a:cubicBezTo>
                    <a:pt x="6156" y="417"/>
                    <a:pt x="5740" y="1"/>
                    <a:pt x="5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19"/>
          <p:cNvGrpSpPr/>
          <p:nvPr/>
        </p:nvGrpSpPr>
        <p:grpSpPr>
          <a:xfrm>
            <a:off x="1392144" y="2281242"/>
            <a:ext cx="6764308" cy="1490249"/>
            <a:chOff x="2214100" y="2008400"/>
            <a:chExt cx="5267743" cy="1083975"/>
          </a:xfrm>
        </p:grpSpPr>
        <p:grpSp>
          <p:nvGrpSpPr>
            <p:cNvPr id="367" name="Google Shape;367;p19"/>
            <p:cNvGrpSpPr/>
            <p:nvPr/>
          </p:nvGrpSpPr>
          <p:grpSpPr>
            <a:xfrm>
              <a:off x="3035625" y="2008400"/>
              <a:ext cx="4446218" cy="656075"/>
              <a:chOff x="3035625" y="2008400"/>
              <a:chExt cx="4446218" cy="656075"/>
            </a:xfrm>
          </p:grpSpPr>
          <p:sp>
            <p:nvSpPr>
              <p:cNvPr id="368" name="Google Shape;368;p19"/>
              <p:cNvSpPr txBox="1"/>
              <p:nvPr/>
            </p:nvSpPr>
            <p:spPr>
              <a:xfrm>
                <a:off x="6223643" y="2162900"/>
                <a:ext cx="12582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Output Layer</a:t>
                </a:r>
                <a:endParaRPr sz="22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69" name="Google Shape;369;p19"/>
              <p:cNvSpPr/>
              <p:nvPr/>
            </p:nvSpPr>
            <p:spPr>
              <a:xfrm>
                <a:off x="3931275" y="2008400"/>
                <a:ext cx="21824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87298" h="26243" extrusionOk="0">
                    <a:moveTo>
                      <a:pt x="14979" y="1"/>
                    </a:moveTo>
                    <a:cubicBezTo>
                      <a:pt x="6704" y="1"/>
                      <a:pt x="1" y="6704"/>
                      <a:pt x="1" y="14979"/>
                    </a:cubicBezTo>
                    <a:lnTo>
                      <a:pt x="1" y="26242"/>
                    </a:lnTo>
                    <a:lnTo>
                      <a:pt x="78356" y="26242"/>
                    </a:lnTo>
                    <a:lnTo>
                      <a:pt x="87297" y="13407"/>
                    </a:lnTo>
                    <a:lnTo>
                      <a:pt x="78356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274300" bIns="13715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PHOC =&gt; Sigmoid,</a:t>
                </a:r>
                <a:br>
                  <a:rPr lang="en" sz="16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" sz="16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PHOS =&gt; ReLU</a:t>
                </a:r>
                <a:endParaRPr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0" name="Google Shape;370;p19"/>
              <p:cNvSpPr/>
              <p:nvPr/>
            </p:nvSpPr>
            <p:spPr>
              <a:xfrm>
                <a:off x="3035625" y="2008400"/>
                <a:ext cx="307810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123124" h="26243" extrusionOk="0">
                    <a:moveTo>
                      <a:pt x="109491" y="1"/>
                    </a:moveTo>
                    <a:lnTo>
                      <a:pt x="118599" y="13360"/>
                    </a:lnTo>
                    <a:lnTo>
                      <a:pt x="112229" y="22504"/>
                    </a:lnTo>
                    <a:lnTo>
                      <a:pt x="1" y="22504"/>
                    </a:lnTo>
                    <a:lnTo>
                      <a:pt x="1" y="26242"/>
                    </a:lnTo>
                    <a:lnTo>
                      <a:pt x="114182" y="26242"/>
                    </a:lnTo>
                    <a:lnTo>
                      <a:pt x="123123" y="13407"/>
                    </a:lnTo>
                    <a:lnTo>
                      <a:pt x="114182" y="1"/>
                    </a:ln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1" name="Google Shape;371;p19"/>
            <p:cNvSpPr/>
            <p:nvPr/>
          </p:nvSpPr>
          <p:spPr>
            <a:xfrm>
              <a:off x="2214100" y="2282425"/>
              <a:ext cx="1134975" cy="809950"/>
            </a:xfrm>
            <a:custGeom>
              <a:avLst/>
              <a:gdLst/>
              <a:ahLst/>
              <a:cxnLst/>
              <a:rect l="l" t="t" r="r" b="b"/>
              <a:pathLst>
                <a:path w="45399" h="32398" extrusionOk="0">
                  <a:moveTo>
                    <a:pt x="32397" y="0"/>
                  </a:moveTo>
                  <a:lnTo>
                    <a:pt x="0" y="32397"/>
                  </a:lnTo>
                  <a:lnTo>
                    <a:pt x="45387" y="32397"/>
                  </a:lnTo>
                  <a:cubicBezTo>
                    <a:pt x="45399" y="32231"/>
                    <a:pt x="45399" y="32064"/>
                    <a:pt x="45399" y="31897"/>
                  </a:cubicBezTo>
                  <a:cubicBezTo>
                    <a:pt x="45399" y="19479"/>
                    <a:pt x="40434" y="8228"/>
                    <a:pt x="32397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2906750" y="2634250"/>
              <a:ext cx="261950" cy="262250"/>
            </a:xfrm>
            <a:custGeom>
              <a:avLst/>
              <a:gdLst/>
              <a:ahLst/>
              <a:cxnLst/>
              <a:rect l="l" t="t" r="r" b="b"/>
              <a:pathLst>
                <a:path w="10478" h="10490" extrusionOk="0">
                  <a:moveTo>
                    <a:pt x="2822" y="655"/>
                  </a:moveTo>
                  <a:lnTo>
                    <a:pt x="4810" y="2644"/>
                  </a:lnTo>
                  <a:lnTo>
                    <a:pt x="2632" y="4811"/>
                  </a:lnTo>
                  <a:lnTo>
                    <a:pt x="655" y="2834"/>
                  </a:lnTo>
                  <a:cubicBezTo>
                    <a:pt x="869" y="1739"/>
                    <a:pt x="1739" y="882"/>
                    <a:pt x="2822" y="655"/>
                  </a:cubicBezTo>
                  <a:close/>
                  <a:moveTo>
                    <a:pt x="7656" y="667"/>
                  </a:moveTo>
                  <a:cubicBezTo>
                    <a:pt x="8739" y="882"/>
                    <a:pt x="9609" y="1751"/>
                    <a:pt x="9823" y="2834"/>
                  </a:cubicBezTo>
                  <a:lnTo>
                    <a:pt x="2810" y="9847"/>
                  </a:lnTo>
                  <a:cubicBezTo>
                    <a:pt x="1679" y="9692"/>
                    <a:pt x="786" y="8811"/>
                    <a:pt x="643" y="7668"/>
                  </a:cubicBezTo>
                  <a:lnTo>
                    <a:pt x="7656" y="667"/>
                  </a:lnTo>
                  <a:close/>
                  <a:moveTo>
                    <a:pt x="7846" y="5680"/>
                  </a:moveTo>
                  <a:lnTo>
                    <a:pt x="9847" y="7680"/>
                  </a:lnTo>
                  <a:cubicBezTo>
                    <a:pt x="9692" y="8811"/>
                    <a:pt x="8811" y="9704"/>
                    <a:pt x="7668" y="9847"/>
                  </a:cubicBezTo>
                  <a:lnTo>
                    <a:pt x="5680" y="7847"/>
                  </a:lnTo>
                  <a:lnTo>
                    <a:pt x="7846" y="5680"/>
                  </a:lnTo>
                  <a:close/>
                  <a:moveTo>
                    <a:pt x="3036" y="1"/>
                  </a:moveTo>
                  <a:lnTo>
                    <a:pt x="2882" y="24"/>
                  </a:lnTo>
                  <a:cubicBezTo>
                    <a:pt x="2155" y="132"/>
                    <a:pt x="1500" y="465"/>
                    <a:pt x="977" y="977"/>
                  </a:cubicBezTo>
                  <a:cubicBezTo>
                    <a:pt x="453" y="1501"/>
                    <a:pt x="119" y="2167"/>
                    <a:pt x="24" y="2894"/>
                  </a:cubicBezTo>
                  <a:lnTo>
                    <a:pt x="0" y="3049"/>
                  </a:lnTo>
                  <a:lnTo>
                    <a:pt x="2203" y="5251"/>
                  </a:lnTo>
                  <a:lnTo>
                    <a:pt x="0" y="7442"/>
                  </a:lnTo>
                  <a:lnTo>
                    <a:pt x="12" y="7585"/>
                  </a:lnTo>
                  <a:cubicBezTo>
                    <a:pt x="72" y="8323"/>
                    <a:pt x="393" y="9025"/>
                    <a:pt x="929" y="9561"/>
                  </a:cubicBezTo>
                  <a:cubicBezTo>
                    <a:pt x="1453" y="10085"/>
                    <a:pt x="2155" y="10407"/>
                    <a:pt x="2905" y="10466"/>
                  </a:cubicBezTo>
                  <a:lnTo>
                    <a:pt x="3048" y="10478"/>
                  </a:lnTo>
                  <a:lnTo>
                    <a:pt x="5239" y="8287"/>
                  </a:lnTo>
                  <a:lnTo>
                    <a:pt x="7442" y="10490"/>
                  </a:lnTo>
                  <a:lnTo>
                    <a:pt x="7585" y="10478"/>
                  </a:lnTo>
                  <a:cubicBezTo>
                    <a:pt x="8323" y="10418"/>
                    <a:pt x="9025" y="10097"/>
                    <a:pt x="9561" y="9561"/>
                  </a:cubicBezTo>
                  <a:cubicBezTo>
                    <a:pt x="10085" y="9037"/>
                    <a:pt x="10406" y="8335"/>
                    <a:pt x="10466" y="7585"/>
                  </a:cubicBezTo>
                  <a:lnTo>
                    <a:pt x="10478" y="7442"/>
                  </a:lnTo>
                  <a:lnTo>
                    <a:pt x="8275" y="5251"/>
                  </a:lnTo>
                  <a:lnTo>
                    <a:pt x="10478" y="3049"/>
                  </a:lnTo>
                  <a:lnTo>
                    <a:pt x="10454" y="2894"/>
                  </a:lnTo>
                  <a:cubicBezTo>
                    <a:pt x="10347" y="2167"/>
                    <a:pt x="10025" y="1501"/>
                    <a:pt x="9501" y="989"/>
                  </a:cubicBezTo>
                  <a:cubicBezTo>
                    <a:pt x="8978" y="465"/>
                    <a:pt x="8323" y="132"/>
                    <a:pt x="7585" y="24"/>
                  </a:cubicBezTo>
                  <a:lnTo>
                    <a:pt x="7442" y="12"/>
                  </a:lnTo>
                  <a:lnTo>
                    <a:pt x="5239" y="22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9"/>
          <p:cNvGrpSpPr/>
          <p:nvPr/>
        </p:nvGrpSpPr>
        <p:grpSpPr>
          <a:xfrm>
            <a:off x="1392144" y="3686906"/>
            <a:ext cx="7287838" cy="1180850"/>
            <a:chOff x="2214100" y="3030850"/>
            <a:chExt cx="5675444" cy="858925"/>
          </a:xfrm>
        </p:grpSpPr>
        <p:grpSp>
          <p:nvGrpSpPr>
            <p:cNvPr id="374" name="Google Shape;374;p19"/>
            <p:cNvGrpSpPr/>
            <p:nvPr/>
          </p:nvGrpSpPr>
          <p:grpSpPr>
            <a:xfrm>
              <a:off x="3035625" y="3030850"/>
              <a:ext cx="4853919" cy="656075"/>
              <a:chOff x="3035625" y="3030850"/>
              <a:chExt cx="4853919" cy="656075"/>
            </a:xfrm>
          </p:grpSpPr>
          <p:sp>
            <p:nvSpPr>
              <p:cNvPr id="375" name="Google Shape;375;p19"/>
              <p:cNvSpPr txBox="1"/>
              <p:nvPr/>
            </p:nvSpPr>
            <p:spPr>
              <a:xfrm>
                <a:off x="6223644" y="3165393"/>
                <a:ext cx="1665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3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Cosine Similarity</a:t>
                </a:r>
                <a:endParaRPr sz="23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3931275" y="3030850"/>
                <a:ext cx="21824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87298" h="26243" extrusionOk="0">
                    <a:moveTo>
                      <a:pt x="14979" y="1"/>
                    </a:moveTo>
                    <a:cubicBezTo>
                      <a:pt x="6704" y="1"/>
                      <a:pt x="1" y="6704"/>
                      <a:pt x="1" y="14979"/>
                    </a:cubicBezTo>
                    <a:lnTo>
                      <a:pt x="1" y="26242"/>
                    </a:lnTo>
                    <a:lnTo>
                      <a:pt x="78356" y="26242"/>
                    </a:lnTo>
                    <a:lnTo>
                      <a:pt x="87297" y="13407"/>
                    </a:lnTo>
                    <a:lnTo>
                      <a:pt x="78356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274300" bIns="13715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Predicted word label with highest similarity value</a:t>
                </a:r>
                <a:endParaRPr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3035625" y="3030850"/>
                <a:ext cx="307810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123124" h="26243" extrusionOk="0">
                    <a:moveTo>
                      <a:pt x="109491" y="1"/>
                    </a:moveTo>
                    <a:lnTo>
                      <a:pt x="118599" y="13360"/>
                    </a:lnTo>
                    <a:lnTo>
                      <a:pt x="112229" y="22504"/>
                    </a:lnTo>
                    <a:lnTo>
                      <a:pt x="1" y="22504"/>
                    </a:lnTo>
                    <a:lnTo>
                      <a:pt x="1" y="26242"/>
                    </a:lnTo>
                    <a:lnTo>
                      <a:pt x="114182" y="26242"/>
                    </a:lnTo>
                    <a:lnTo>
                      <a:pt x="123123" y="13407"/>
                    </a:lnTo>
                    <a:lnTo>
                      <a:pt x="114182" y="1"/>
                    </a:ln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" name="Google Shape;378;p19"/>
            <p:cNvSpPr/>
            <p:nvPr/>
          </p:nvSpPr>
          <p:spPr>
            <a:xfrm>
              <a:off x="2214100" y="3092350"/>
              <a:ext cx="1134675" cy="797425"/>
            </a:xfrm>
            <a:custGeom>
              <a:avLst/>
              <a:gdLst/>
              <a:ahLst/>
              <a:cxnLst/>
              <a:rect l="l" t="t" r="r" b="b"/>
              <a:pathLst>
                <a:path w="45387" h="31897" extrusionOk="0">
                  <a:moveTo>
                    <a:pt x="0" y="0"/>
                  </a:moveTo>
                  <a:lnTo>
                    <a:pt x="31897" y="31897"/>
                  </a:lnTo>
                  <a:cubicBezTo>
                    <a:pt x="40124" y="23741"/>
                    <a:pt x="45256" y="12478"/>
                    <a:pt x="4538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2941700" y="3257850"/>
              <a:ext cx="195749" cy="303323"/>
            </a:xfrm>
            <a:custGeom>
              <a:avLst/>
              <a:gdLst/>
              <a:ahLst/>
              <a:cxnLst/>
              <a:rect l="l" t="t" r="r" b="b"/>
              <a:pathLst>
                <a:path w="6478" h="10038" extrusionOk="0">
                  <a:moveTo>
                    <a:pt x="3239" y="583"/>
                  </a:moveTo>
                  <a:cubicBezTo>
                    <a:pt x="3727" y="583"/>
                    <a:pt x="4120" y="976"/>
                    <a:pt x="4120" y="1465"/>
                  </a:cubicBezTo>
                  <a:lnTo>
                    <a:pt x="4120" y="1762"/>
                  </a:lnTo>
                  <a:lnTo>
                    <a:pt x="5001" y="1762"/>
                  </a:lnTo>
                  <a:cubicBezTo>
                    <a:pt x="5489" y="1762"/>
                    <a:pt x="5882" y="2155"/>
                    <a:pt x="5882" y="2643"/>
                  </a:cubicBezTo>
                  <a:lnTo>
                    <a:pt x="5882" y="2953"/>
                  </a:lnTo>
                  <a:lnTo>
                    <a:pt x="584" y="2953"/>
                  </a:lnTo>
                  <a:lnTo>
                    <a:pt x="584" y="2643"/>
                  </a:lnTo>
                  <a:cubicBezTo>
                    <a:pt x="584" y="2155"/>
                    <a:pt x="989" y="1762"/>
                    <a:pt x="1465" y="1762"/>
                  </a:cubicBezTo>
                  <a:lnTo>
                    <a:pt x="2358" y="1762"/>
                  </a:lnTo>
                  <a:lnTo>
                    <a:pt x="2358" y="1465"/>
                  </a:lnTo>
                  <a:cubicBezTo>
                    <a:pt x="2358" y="976"/>
                    <a:pt x="2751" y="583"/>
                    <a:pt x="3239" y="583"/>
                  </a:cubicBezTo>
                  <a:close/>
                  <a:moveTo>
                    <a:pt x="5882" y="3548"/>
                  </a:moveTo>
                  <a:lnTo>
                    <a:pt x="5882" y="6489"/>
                  </a:lnTo>
                  <a:lnTo>
                    <a:pt x="584" y="6489"/>
                  </a:lnTo>
                  <a:lnTo>
                    <a:pt x="584" y="3548"/>
                  </a:lnTo>
                  <a:close/>
                  <a:moveTo>
                    <a:pt x="5882" y="7072"/>
                  </a:moveTo>
                  <a:lnTo>
                    <a:pt x="5882" y="7370"/>
                  </a:lnTo>
                  <a:cubicBezTo>
                    <a:pt x="5882" y="7858"/>
                    <a:pt x="5477" y="8275"/>
                    <a:pt x="5001" y="8275"/>
                  </a:cubicBezTo>
                  <a:lnTo>
                    <a:pt x="3525" y="8275"/>
                  </a:lnTo>
                  <a:lnTo>
                    <a:pt x="3525" y="8858"/>
                  </a:lnTo>
                  <a:lnTo>
                    <a:pt x="2941" y="8858"/>
                  </a:lnTo>
                  <a:lnTo>
                    <a:pt x="2941" y="8275"/>
                  </a:lnTo>
                  <a:lnTo>
                    <a:pt x="1465" y="8275"/>
                  </a:lnTo>
                  <a:cubicBezTo>
                    <a:pt x="989" y="8275"/>
                    <a:pt x="584" y="7858"/>
                    <a:pt x="584" y="7370"/>
                  </a:cubicBezTo>
                  <a:lnTo>
                    <a:pt x="584" y="7072"/>
                  </a:lnTo>
                  <a:close/>
                  <a:moveTo>
                    <a:pt x="3239" y="0"/>
                  </a:moveTo>
                  <a:cubicBezTo>
                    <a:pt x="2525" y="0"/>
                    <a:pt x="1929" y="500"/>
                    <a:pt x="1798" y="1167"/>
                  </a:cubicBezTo>
                  <a:lnTo>
                    <a:pt x="1465" y="1167"/>
                  </a:lnTo>
                  <a:cubicBezTo>
                    <a:pt x="655" y="1167"/>
                    <a:pt x="1" y="1834"/>
                    <a:pt x="1" y="2643"/>
                  </a:cubicBezTo>
                  <a:lnTo>
                    <a:pt x="1" y="7370"/>
                  </a:lnTo>
                  <a:cubicBezTo>
                    <a:pt x="1" y="8180"/>
                    <a:pt x="655" y="8858"/>
                    <a:pt x="1465" y="8858"/>
                  </a:cubicBezTo>
                  <a:lnTo>
                    <a:pt x="2358" y="8858"/>
                  </a:lnTo>
                  <a:lnTo>
                    <a:pt x="2358" y="9454"/>
                  </a:lnTo>
                  <a:lnTo>
                    <a:pt x="2941" y="9454"/>
                  </a:lnTo>
                  <a:lnTo>
                    <a:pt x="2941" y="10037"/>
                  </a:lnTo>
                  <a:lnTo>
                    <a:pt x="3525" y="10037"/>
                  </a:lnTo>
                  <a:lnTo>
                    <a:pt x="3525" y="9454"/>
                  </a:lnTo>
                  <a:lnTo>
                    <a:pt x="4120" y="9454"/>
                  </a:lnTo>
                  <a:lnTo>
                    <a:pt x="4120" y="8858"/>
                  </a:lnTo>
                  <a:lnTo>
                    <a:pt x="5001" y="8858"/>
                  </a:lnTo>
                  <a:cubicBezTo>
                    <a:pt x="5811" y="8858"/>
                    <a:pt x="6478" y="8180"/>
                    <a:pt x="6478" y="7370"/>
                  </a:cubicBezTo>
                  <a:lnTo>
                    <a:pt x="6478" y="2643"/>
                  </a:lnTo>
                  <a:cubicBezTo>
                    <a:pt x="6478" y="1834"/>
                    <a:pt x="5811" y="1167"/>
                    <a:pt x="5001" y="1167"/>
                  </a:cubicBezTo>
                  <a:lnTo>
                    <a:pt x="4680" y="1167"/>
                  </a:lnTo>
                  <a:cubicBezTo>
                    <a:pt x="4537" y="500"/>
                    <a:pt x="3942" y="0"/>
                    <a:pt x="3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19"/>
          <p:cNvSpPr/>
          <p:nvPr/>
        </p:nvSpPr>
        <p:spPr>
          <a:xfrm>
            <a:off x="530875" y="2839380"/>
            <a:ext cx="1708944" cy="1829653"/>
          </a:xfrm>
          <a:custGeom>
            <a:avLst/>
            <a:gdLst/>
            <a:ahLst/>
            <a:cxnLst/>
            <a:rect l="l" t="t" r="r" b="b"/>
            <a:pathLst>
              <a:path w="53234" h="53234" extrusionOk="0">
                <a:moveTo>
                  <a:pt x="26611" y="1"/>
                </a:moveTo>
                <a:cubicBezTo>
                  <a:pt x="11919" y="1"/>
                  <a:pt x="1" y="11919"/>
                  <a:pt x="1" y="26623"/>
                </a:cubicBezTo>
                <a:cubicBezTo>
                  <a:pt x="1" y="40756"/>
                  <a:pt x="11002" y="52317"/>
                  <a:pt x="24920" y="53186"/>
                </a:cubicBezTo>
                <a:cubicBezTo>
                  <a:pt x="25480" y="53222"/>
                  <a:pt x="26051" y="53234"/>
                  <a:pt x="26611" y="53234"/>
                </a:cubicBezTo>
                <a:cubicBezTo>
                  <a:pt x="41315" y="53234"/>
                  <a:pt x="53233" y="41315"/>
                  <a:pt x="53233" y="26623"/>
                </a:cubicBezTo>
                <a:cubicBezTo>
                  <a:pt x="53233" y="17098"/>
                  <a:pt x="48245" y="8740"/>
                  <a:pt x="40732" y="4037"/>
                </a:cubicBezTo>
                <a:cubicBezTo>
                  <a:pt x="36636" y="1477"/>
                  <a:pt x="31802" y="1"/>
                  <a:pt x="26611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CBD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PHOSC</a:t>
            </a:r>
            <a:endParaRPr sz="20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Pho(SC)Net Architecture</a:t>
            </a:r>
            <a:endParaRPr sz="5000" b="1">
              <a:solidFill>
                <a:schemeClr val="lt2"/>
              </a:solidFill>
            </a:endParaRPr>
          </a:p>
        </p:txBody>
      </p:sp>
      <p:pic>
        <p:nvPicPr>
          <p:cNvPr id="386" name="Google Shape;38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575" y="1147233"/>
            <a:ext cx="7907800" cy="374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Model Results</a:t>
            </a:r>
            <a:endParaRPr sz="5000" b="1">
              <a:solidFill>
                <a:schemeClr val="lt2"/>
              </a:solidFill>
            </a:endParaRPr>
          </a:p>
        </p:txBody>
      </p:sp>
      <p:sp>
        <p:nvSpPr>
          <p:cNvPr id="496" name="Google Shape;496;p2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Training PHOSC on the dataset</a:t>
            </a:r>
            <a:endParaRPr sz="2000"/>
          </a:p>
        </p:txBody>
      </p:sp>
      <p:pic>
        <p:nvPicPr>
          <p:cNvPr id="497" name="Google Shape;49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88" y="1728500"/>
            <a:ext cx="7600826" cy="30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000" b="1">
                <a:solidFill>
                  <a:schemeClr val="lt2"/>
                </a:solidFill>
              </a:rPr>
              <a:t>Model Results</a:t>
            </a:r>
            <a:endParaRPr sz="5000" b="1">
              <a:solidFill>
                <a:schemeClr val="lt2"/>
              </a:solidFill>
            </a:endParaRPr>
          </a:p>
        </p:txBody>
      </p:sp>
      <p:sp>
        <p:nvSpPr>
          <p:cNvPr id="503" name="Google Shape;503;p3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Tested on 15592 words with</a:t>
            </a:r>
            <a:br>
              <a:rPr lang="en" sz="2000" dirty="0"/>
            </a:br>
            <a:r>
              <a:rPr lang="en" sz="2000" dirty="0"/>
              <a:t>92% accuracy</a:t>
            </a:r>
            <a:endParaRPr sz="2000" dirty="0"/>
          </a:p>
        </p:txBody>
      </p:sp>
      <p:pic>
        <p:nvPicPr>
          <p:cNvPr id="504" name="Google Shape;50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375" y="1948459"/>
            <a:ext cx="4012400" cy="310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0"/>
          <p:cNvPicPr preferRelativeResize="0"/>
          <p:nvPr/>
        </p:nvPicPr>
        <p:blipFill rotWithShape="1">
          <a:blip r:embed="rId4">
            <a:alphaModFix/>
          </a:blip>
          <a:srcRect l="4134" r="7337"/>
          <a:stretch/>
        </p:blipFill>
        <p:spPr>
          <a:xfrm>
            <a:off x="4390185" y="1147225"/>
            <a:ext cx="4587465" cy="38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311700" y="57075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 dirty="0">
                <a:solidFill>
                  <a:schemeClr val="lt2"/>
                </a:solidFill>
              </a:rPr>
              <a:t>Outline</a:t>
            </a:r>
            <a:endParaRPr sz="5000" b="1" dirty="0">
              <a:solidFill>
                <a:schemeClr val="lt2"/>
              </a:solidFill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311700" y="1482475"/>
            <a:ext cx="9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695D45"/>
                </a:solidFill>
              </a:rPr>
              <a:t>01</a:t>
            </a:r>
            <a:endParaRPr sz="3600" b="1" dirty="0">
              <a:solidFill>
                <a:srgbClr val="695D45"/>
              </a:solidFill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1156450" y="1590325"/>
            <a:ext cx="370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95D45"/>
                </a:solidFill>
              </a:rPr>
              <a:t>Introduction &amp; Motivation </a:t>
            </a:r>
            <a:endParaRPr sz="2200" b="1" dirty="0">
              <a:solidFill>
                <a:srgbClr val="695D45"/>
              </a:solidFill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311700" y="2202300"/>
            <a:ext cx="9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695D45"/>
                </a:solidFill>
              </a:rPr>
              <a:t>02</a:t>
            </a:r>
            <a:endParaRPr sz="3600" b="1" dirty="0">
              <a:solidFill>
                <a:srgbClr val="695D45"/>
              </a:solidFill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1156450" y="2310150"/>
            <a:ext cx="31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695D45"/>
                </a:solidFill>
              </a:rPr>
              <a:t>Market Survey</a:t>
            </a:r>
            <a:endParaRPr sz="2200" b="1">
              <a:solidFill>
                <a:srgbClr val="695D45"/>
              </a:solidFill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311700" y="2922125"/>
            <a:ext cx="9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95D45"/>
                </a:solidFill>
              </a:rPr>
              <a:t>03</a:t>
            </a:r>
            <a:endParaRPr sz="3600" b="1">
              <a:solidFill>
                <a:srgbClr val="695D45"/>
              </a:solidFill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1156450" y="30299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695D45"/>
                </a:solidFill>
              </a:rPr>
              <a:t>Feasibility Study</a:t>
            </a:r>
            <a:endParaRPr sz="2200" b="1">
              <a:solidFill>
                <a:srgbClr val="695D45"/>
              </a:solidFill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311700" y="3749800"/>
            <a:ext cx="9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695D45"/>
                </a:solidFill>
              </a:rPr>
              <a:t>04</a:t>
            </a:r>
            <a:endParaRPr sz="3600" b="1" dirty="0">
              <a:solidFill>
                <a:srgbClr val="695D45"/>
              </a:solidFill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1156450" y="3857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95D45"/>
                </a:solidFill>
              </a:rPr>
              <a:t>Contribution</a:t>
            </a:r>
            <a:endParaRPr sz="2200" b="1" dirty="0">
              <a:solidFill>
                <a:srgbClr val="695D45"/>
              </a:solidFill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4732150" y="1482475"/>
            <a:ext cx="9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95D45"/>
                </a:solidFill>
              </a:rPr>
              <a:t>05</a:t>
            </a:r>
            <a:endParaRPr sz="3600" b="1">
              <a:solidFill>
                <a:srgbClr val="695D45"/>
              </a:solidFill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5576900" y="15903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695D45"/>
                </a:solidFill>
              </a:rPr>
              <a:t>System Architecture</a:t>
            </a:r>
            <a:endParaRPr sz="2200" b="1">
              <a:solidFill>
                <a:srgbClr val="695D45"/>
              </a:solidFill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4732150" y="2202300"/>
            <a:ext cx="9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95D45"/>
                </a:solidFill>
              </a:rPr>
              <a:t>06</a:t>
            </a:r>
            <a:endParaRPr sz="3600" b="1">
              <a:solidFill>
                <a:srgbClr val="695D45"/>
              </a:solidFill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5576900" y="23101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95D45"/>
                </a:solidFill>
              </a:rPr>
              <a:t>Project Modules</a:t>
            </a:r>
            <a:endParaRPr sz="2200" b="1" dirty="0">
              <a:solidFill>
                <a:srgbClr val="695D45"/>
              </a:solidFill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4732150" y="2922125"/>
            <a:ext cx="9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95D45"/>
                </a:solidFill>
              </a:rPr>
              <a:t>07</a:t>
            </a:r>
            <a:endParaRPr sz="3600" b="1">
              <a:solidFill>
                <a:srgbClr val="695D45"/>
              </a:solidFill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5576900" y="30299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95D45"/>
                </a:solidFill>
              </a:rPr>
              <a:t>Project Results</a:t>
            </a:r>
            <a:endParaRPr sz="2200" b="1" dirty="0">
              <a:solidFill>
                <a:srgbClr val="695D45"/>
              </a:solidFill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4732150" y="3687135"/>
            <a:ext cx="9912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695D45"/>
                </a:solidFill>
              </a:rPr>
              <a:t>08</a:t>
            </a:r>
            <a:endParaRPr sz="3600" b="1" dirty="0">
              <a:solidFill>
                <a:srgbClr val="695D45"/>
              </a:solidFill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5576900" y="3794985"/>
            <a:ext cx="3000000" cy="45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695D45"/>
                </a:solidFill>
              </a:rPr>
              <a:t>Future Work</a:t>
            </a:r>
            <a:endParaRPr sz="2200" b="1" dirty="0">
              <a:solidFill>
                <a:srgbClr val="695D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1"/>
          <p:cNvSpPr txBox="1">
            <a:spLocks noGrp="1"/>
          </p:cNvSpPr>
          <p:nvPr>
            <p:ph type="title"/>
          </p:nvPr>
        </p:nvSpPr>
        <p:spPr>
          <a:xfrm>
            <a:off x="311700" y="6109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 dirty="0">
                <a:solidFill>
                  <a:schemeClr val="lt2"/>
                </a:solidFill>
              </a:rPr>
              <a:t>Demo</a:t>
            </a:r>
            <a:endParaRPr sz="5000" b="1" dirty="0">
              <a:solidFill>
                <a:schemeClr val="lt2"/>
              </a:solidFill>
            </a:endParaRPr>
          </a:p>
        </p:txBody>
      </p:sp>
      <p:pic>
        <p:nvPicPr>
          <p:cNvPr id="4" name="asar">
            <a:hlinkClick r:id="" action="ppaction://media"/>
            <a:extLst>
              <a:ext uri="{FF2B5EF4-FFF2-40B4-BE49-F238E27FC236}">
                <a16:creationId xmlns:a16="http://schemas.microsoft.com/office/drawing/2014/main" id="{F5B523A7-A955-4D77-AC26-D4942644F4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660" y="831954"/>
            <a:ext cx="7167068" cy="4111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 dirty="0">
                <a:solidFill>
                  <a:schemeClr val="lt2"/>
                </a:solidFill>
              </a:rPr>
              <a:t>Future Work</a:t>
            </a:r>
            <a:endParaRPr sz="5000" b="1" dirty="0">
              <a:solidFill>
                <a:schemeClr val="lt2"/>
              </a:solidFill>
            </a:endParaRPr>
          </a:p>
        </p:txBody>
      </p:sp>
      <p:sp>
        <p:nvSpPr>
          <p:cNvPr id="519" name="Google Shape;519;p32"/>
          <p:cNvSpPr txBox="1">
            <a:spLocks noGrp="1"/>
          </p:cNvSpPr>
          <p:nvPr>
            <p:ph type="body" idx="1"/>
          </p:nvPr>
        </p:nvSpPr>
        <p:spPr>
          <a:xfrm>
            <a:off x="311700" y="1487550"/>
            <a:ext cx="88323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Investigate finding solutions for Arabic page segmentation problems like:</a:t>
            </a:r>
            <a:endParaRPr lang="en-US"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-US" sz="2000" dirty="0"/>
              <a:t>Connected components.</a:t>
            </a:r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Marginal notes.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Border removal.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The lines are not straight. 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Faded ink.</a:t>
            </a:r>
            <a:endParaRPr sz="2000" dirty="0"/>
          </a:p>
        </p:txBody>
      </p:sp>
      <p:pic>
        <p:nvPicPr>
          <p:cNvPr id="520" name="Google Shape;520;p32"/>
          <p:cNvPicPr preferRelativeResize="0"/>
          <p:nvPr/>
        </p:nvPicPr>
        <p:blipFill rotWithShape="1">
          <a:blip r:embed="rId3">
            <a:alphaModFix/>
          </a:blip>
          <a:srcRect l="10081" r="4693"/>
          <a:stretch/>
        </p:blipFill>
        <p:spPr>
          <a:xfrm>
            <a:off x="4960500" y="2067925"/>
            <a:ext cx="3686723" cy="28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40A2C9-6D8B-4EEF-84B3-58B25DB8219A}"/>
              </a:ext>
            </a:extLst>
          </p:cNvPr>
          <p:cNvSpPr txBox="1"/>
          <p:nvPr/>
        </p:nvSpPr>
        <p:spPr>
          <a:xfrm>
            <a:off x="311700" y="1158215"/>
            <a:ext cx="4444583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indexing search engine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 uiExpand="1" build="p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26" name="Google Shape;526;p33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3100"/>
              <a:t>Questions?</a:t>
            </a:r>
            <a:endParaRPr sz="3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 dirty="0">
                <a:solidFill>
                  <a:schemeClr val="lt2"/>
                </a:solidFill>
              </a:rPr>
              <a:t>Introduction</a:t>
            </a:r>
            <a:endParaRPr sz="5000" b="1" dirty="0">
              <a:solidFill>
                <a:schemeClr val="lt2"/>
              </a:solidFill>
            </a:endParaRPr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3459" y="1251500"/>
            <a:ext cx="3288842" cy="338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4"/>
          <p:cNvGrpSpPr/>
          <p:nvPr/>
        </p:nvGrpSpPr>
        <p:grpSpPr>
          <a:xfrm>
            <a:off x="783188" y="3825475"/>
            <a:ext cx="4109108" cy="810050"/>
            <a:chOff x="1278288" y="3532950"/>
            <a:chExt cx="4109108" cy="810050"/>
          </a:xfrm>
        </p:grpSpPr>
        <p:sp>
          <p:nvSpPr>
            <p:cNvPr id="98" name="Google Shape;98;p4"/>
            <p:cNvSpPr/>
            <p:nvPr/>
          </p:nvSpPr>
          <p:spPr>
            <a:xfrm>
              <a:off x="1278288" y="3532950"/>
              <a:ext cx="839100" cy="698525"/>
            </a:xfrm>
            <a:custGeom>
              <a:avLst/>
              <a:gdLst/>
              <a:ahLst/>
              <a:cxnLst/>
              <a:rect l="l" t="t" r="r" b="b"/>
              <a:pathLst>
                <a:path w="33564" h="27941" extrusionOk="0">
                  <a:moveTo>
                    <a:pt x="6111" y="1"/>
                  </a:moveTo>
                  <a:cubicBezTo>
                    <a:pt x="3455" y="1"/>
                    <a:pt x="0" y="301"/>
                    <a:pt x="0" y="4593"/>
                  </a:cubicBezTo>
                  <a:lnTo>
                    <a:pt x="0" y="6200"/>
                  </a:lnTo>
                  <a:lnTo>
                    <a:pt x="0" y="27941"/>
                  </a:lnTo>
                  <a:cubicBezTo>
                    <a:pt x="0" y="23649"/>
                    <a:pt x="3455" y="23349"/>
                    <a:pt x="6111" y="23349"/>
                  </a:cubicBezTo>
                  <a:cubicBezTo>
                    <a:pt x="6542" y="23349"/>
                    <a:pt x="6952" y="23357"/>
                    <a:pt x="7323" y="23357"/>
                  </a:cubicBezTo>
                  <a:lnTo>
                    <a:pt x="7323" y="23345"/>
                  </a:lnTo>
                  <a:lnTo>
                    <a:pt x="21896" y="23345"/>
                  </a:lnTo>
                  <a:cubicBezTo>
                    <a:pt x="28337" y="23345"/>
                    <a:pt x="33564" y="18118"/>
                    <a:pt x="33564" y="11677"/>
                  </a:cubicBezTo>
                  <a:cubicBezTo>
                    <a:pt x="33564" y="5236"/>
                    <a:pt x="28337" y="9"/>
                    <a:pt x="21896" y="9"/>
                  </a:cubicBezTo>
                  <a:lnTo>
                    <a:pt x="7323" y="9"/>
                  </a:lnTo>
                  <a:cubicBezTo>
                    <a:pt x="6952" y="9"/>
                    <a:pt x="6542" y="1"/>
                    <a:pt x="6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278300" y="3644175"/>
              <a:ext cx="4109096" cy="698825"/>
            </a:xfrm>
            <a:custGeom>
              <a:avLst/>
              <a:gdLst/>
              <a:ahLst/>
              <a:cxnLst/>
              <a:rect l="l" t="t" r="r" b="b"/>
              <a:pathLst>
                <a:path w="116265" h="27953" extrusionOk="0">
                  <a:moveTo>
                    <a:pt x="0" y="1"/>
                  </a:moveTo>
                  <a:lnTo>
                    <a:pt x="0" y="21742"/>
                  </a:lnTo>
                  <a:lnTo>
                    <a:pt x="0" y="23349"/>
                  </a:lnTo>
                  <a:cubicBezTo>
                    <a:pt x="0" y="27653"/>
                    <a:pt x="3457" y="27953"/>
                    <a:pt x="6114" y="27953"/>
                  </a:cubicBezTo>
                  <a:cubicBezTo>
                    <a:pt x="6544" y="27953"/>
                    <a:pt x="6953" y="27945"/>
                    <a:pt x="7323" y="27945"/>
                  </a:cubicBezTo>
                  <a:lnTo>
                    <a:pt x="104597" y="27945"/>
                  </a:lnTo>
                  <a:cubicBezTo>
                    <a:pt x="111038" y="27945"/>
                    <a:pt x="116265" y="22730"/>
                    <a:pt x="116265" y="16277"/>
                  </a:cubicBezTo>
                  <a:cubicBezTo>
                    <a:pt x="116265" y="9835"/>
                    <a:pt x="111038" y="4609"/>
                    <a:pt x="104597" y="4609"/>
                  </a:cubicBezTo>
                  <a:lnTo>
                    <a:pt x="7323" y="4609"/>
                  </a:lnTo>
                  <a:lnTo>
                    <a:pt x="7323" y="4585"/>
                  </a:lnTo>
                  <a:cubicBezTo>
                    <a:pt x="6952" y="4585"/>
                    <a:pt x="6542" y="4593"/>
                    <a:pt x="6111" y="4593"/>
                  </a:cubicBezTo>
                  <a:cubicBezTo>
                    <a:pt x="3455" y="4593"/>
                    <a:pt x="0" y="4293"/>
                    <a:pt x="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278288" y="3682575"/>
              <a:ext cx="863225" cy="583725"/>
            </a:xfrm>
            <a:custGeom>
              <a:avLst/>
              <a:gdLst/>
              <a:ahLst/>
              <a:cxnLst/>
              <a:rect l="l" t="t" r="r" b="b"/>
              <a:pathLst>
                <a:path w="34529" h="23349" extrusionOk="0">
                  <a:moveTo>
                    <a:pt x="179" y="1"/>
                  </a:moveTo>
                  <a:cubicBezTo>
                    <a:pt x="60" y="441"/>
                    <a:pt x="0" y="929"/>
                    <a:pt x="0" y="1501"/>
                  </a:cubicBezTo>
                  <a:lnTo>
                    <a:pt x="0" y="3120"/>
                  </a:lnTo>
                  <a:lnTo>
                    <a:pt x="0" y="20206"/>
                  </a:lnTo>
                  <a:lnTo>
                    <a:pt x="0" y="21813"/>
                  </a:lnTo>
                  <a:cubicBezTo>
                    <a:pt x="0" y="22396"/>
                    <a:pt x="60" y="22908"/>
                    <a:pt x="179" y="23349"/>
                  </a:cubicBezTo>
                  <a:cubicBezTo>
                    <a:pt x="934" y="20479"/>
                    <a:pt x="3946" y="20258"/>
                    <a:pt x="6319" y="20258"/>
                  </a:cubicBezTo>
                  <a:cubicBezTo>
                    <a:pt x="6752" y="20258"/>
                    <a:pt x="7164" y="20265"/>
                    <a:pt x="7537" y="20265"/>
                  </a:cubicBezTo>
                  <a:lnTo>
                    <a:pt x="22527" y="20265"/>
                  </a:lnTo>
                  <a:cubicBezTo>
                    <a:pt x="29159" y="20265"/>
                    <a:pt x="34528" y="15038"/>
                    <a:pt x="34528" y="8585"/>
                  </a:cubicBezTo>
                  <a:cubicBezTo>
                    <a:pt x="34528" y="6597"/>
                    <a:pt x="34016" y="4716"/>
                    <a:pt x="33112" y="3073"/>
                  </a:cubicBezTo>
                  <a:lnTo>
                    <a:pt x="7323" y="3073"/>
                  </a:lnTo>
                  <a:lnTo>
                    <a:pt x="7323" y="3049"/>
                  </a:lnTo>
                  <a:cubicBezTo>
                    <a:pt x="6947" y="3049"/>
                    <a:pt x="6531" y="3057"/>
                    <a:pt x="6093" y="3057"/>
                  </a:cubicBezTo>
                  <a:cubicBezTo>
                    <a:pt x="3800" y="3057"/>
                    <a:pt x="919" y="2830"/>
                    <a:pt x="179" y="1"/>
                  </a:cubicBezTo>
                  <a:close/>
                </a:path>
              </a:pathLst>
            </a:custGeom>
            <a:solidFill>
              <a:srgbClr val="ED9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278288" y="3544875"/>
              <a:ext cx="839100" cy="698800"/>
            </a:xfrm>
            <a:custGeom>
              <a:avLst/>
              <a:gdLst/>
              <a:ahLst/>
              <a:cxnLst/>
              <a:rect l="l" t="t" r="r" b="b"/>
              <a:pathLst>
                <a:path w="33564" h="27952" extrusionOk="0">
                  <a:moveTo>
                    <a:pt x="6114" y="0"/>
                  </a:moveTo>
                  <a:cubicBezTo>
                    <a:pt x="3457" y="0"/>
                    <a:pt x="0" y="300"/>
                    <a:pt x="0" y="4604"/>
                  </a:cubicBezTo>
                  <a:lnTo>
                    <a:pt x="0" y="6211"/>
                  </a:lnTo>
                  <a:lnTo>
                    <a:pt x="0" y="27952"/>
                  </a:lnTo>
                  <a:cubicBezTo>
                    <a:pt x="0" y="23660"/>
                    <a:pt x="3455" y="23360"/>
                    <a:pt x="6111" y="23360"/>
                  </a:cubicBezTo>
                  <a:cubicBezTo>
                    <a:pt x="6542" y="23360"/>
                    <a:pt x="6952" y="23368"/>
                    <a:pt x="7323" y="23368"/>
                  </a:cubicBezTo>
                  <a:lnTo>
                    <a:pt x="7323" y="23356"/>
                  </a:lnTo>
                  <a:lnTo>
                    <a:pt x="21896" y="23356"/>
                  </a:lnTo>
                  <a:cubicBezTo>
                    <a:pt x="28337" y="23356"/>
                    <a:pt x="33564" y="18129"/>
                    <a:pt x="33564" y="11688"/>
                  </a:cubicBezTo>
                  <a:cubicBezTo>
                    <a:pt x="33564" y="5235"/>
                    <a:pt x="28337" y="8"/>
                    <a:pt x="21896" y="8"/>
                  </a:cubicBezTo>
                  <a:lnTo>
                    <a:pt x="7323" y="8"/>
                  </a:lnTo>
                  <a:cubicBezTo>
                    <a:pt x="6953" y="8"/>
                    <a:pt x="6544" y="0"/>
                    <a:pt x="611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4835438" y="3834450"/>
              <a:ext cx="434700" cy="434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CBD2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2200">
                <a:solidFill>
                  <a:srgbClr val="FCBD2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956746" y="3894275"/>
              <a:ext cx="2982119" cy="2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Hybrid Deep Learning Model</a:t>
              </a:r>
              <a:endParaRPr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04" name="Google Shape;104;p4"/>
            <p:cNvGrpSpPr/>
            <p:nvPr/>
          </p:nvGrpSpPr>
          <p:grpSpPr>
            <a:xfrm>
              <a:off x="1502647" y="3644087"/>
              <a:ext cx="366052" cy="356831"/>
              <a:chOff x="-31817400" y="3910025"/>
              <a:chExt cx="301675" cy="294075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-31817400" y="3911550"/>
                <a:ext cx="301675" cy="292550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11702" extrusionOk="0">
                    <a:moveTo>
                      <a:pt x="2558" y="0"/>
                    </a:moveTo>
                    <a:cubicBezTo>
                      <a:pt x="2357" y="0"/>
                      <a:pt x="2155" y="24"/>
                      <a:pt x="1954" y="70"/>
                    </a:cubicBezTo>
                    <a:cubicBezTo>
                      <a:pt x="1828" y="102"/>
                      <a:pt x="1733" y="196"/>
                      <a:pt x="1702" y="322"/>
                    </a:cubicBezTo>
                    <a:cubicBezTo>
                      <a:pt x="1670" y="448"/>
                      <a:pt x="1702" y="543"/>
                      <a:pt x="1796" y="637"/>
                    </a:cubicBezTo>
                    <a:lnTo>
                      <a:pt x="2679" y="1551"/>
                    </a:lnTo>
                    <a:cubicBezTo>
                      <a:pt x="2962" y="1803"/>
                      <a:pt x="2962" y="2244"/>
                      <a:pt x="2679" y="2528"/>
                    </a:cubicBezTo>
                    <a:cubicBezTo>
                      <a:pt x="2553" y="2669"/>
                      <a:pt x="2379" y="2740"/>
                      <a:pt x="2202" y="2740"/>
                    </a:cubicBezTo>
                    <a:cubicBezTo>
                      <a:pt x="2025" y="2740"/>
                      <a:pt x="1844" y="2669"/>
                      <a:pt x="1702" y="2528"/>
                    </a:cubicBezTo>
                    <a:lnTo>
                      <a:pt x="788" y="1614"/>
                    </a:lnTo>
                    <a:cubicBezTo>
                      <a:pt x="744" y="1569"/>
                      <a:pt x="668" y="1525"/>
                      <a:pt x="582" y="1525"/>
                    </a:cubicBezTo>
                    <a:cubicBezTo>
                      <a:pt x="547" y="1525"/>
                      <a:pt x="510" y="1532"/>
                      <a:pt x="473" y="1551"/>
                    </a:cubicBezTo>
                    <a:cubicBezTo>
                      <a:pt x="347" y="1582"/>
                      <a:pt x="284" y="1645"/>
                      <a:pt x="253" y="1771"/>
                    </a:cubicBezTo>
                    <a:cubicBezTo>
                      <a:pt x="1" y="2591"/>
                      <a:pt x="253" y="3473"/>
                      <a:pt x="883" y="4103"/>
                    </a:cubicBezTo>
                    <a:cubicBezTo>
                      <a:pt x="1366" y="4494"/>
                      <a:pt x="1932" y="4750"/>
                      <a:pt x="2619" y="4750"/>
                    </a:cubicBezTo>
                    <a:cubicBezTo>
                      <a:pt x="2874" y="4750"/>
                      <a:pt x="3145" y="4715"/>
                      <a:pt x="3435" y="4638"/>
                    </a:cubicBezTo>
                    <a:lnTo>
                      <a:pt x="7247" y="8482"/>
                    </a:lnTo>
                    <a:cubicBezTo>
                      <a:pt x="6963" y="9522"/>
                      <a:pt x="7215" y="10372"/>
                      <a:pt x="7814" y="10971"/>
                    </a:cubicBezTo>
                    <a:cubicBezTo>
                      <a:pt x="8291" y="11472"/>
                      <a:pt x="8895" y="11702"/>
                      <a:pt x="9516" y="11702"/>
                    </a:cubicBezTo>
                    <a:cubicBezTo>
                      <a:pt x="9714" y="11702"/>
                      <a:pt x="9915" y="11678"/>
                      <a:pt x="10114" y="11632"/>
                    </a:cubicBezTo>
                    <a:cubicBezTo>
                      <a:pt x="10240" y="11569"/>
                      <a:pt x="10334" y="11506"/>
                      <a:pt x="10366" y="11380"/>
                    </a:cubicBezTo>
                    <a:cubicBezTo>
                      <a:pt x="10397" y="11254"/>
                      <a:pt x="10366" y="11128"/>
                      <a:pt x="10271" y="11065"/>
                    </a:cubicBezTo>
                    <a:lnTo>
                      <a:pt x="9389" y="10152"/>
                    </a:lnTo>
                    <a:cubicBezTo>
                      <a:pt x="9106" y="9868"/>
                      <a:pt x="9106" y="9459"/>
                      <a:pt x="9389" y="9175"/>
                    </a:cubicBezTo>
                    <a:cubicBezTo>
                      <a:pt x="9515" y="9033"/>
                      <a:pt x="9688" y="8962"/>
                      <a:pt x="9866" y="8962"/>
                    </a:cubicBezTo>
                    <a:cubicBezTo>
                      <a:pt x="10043" y="8962"/>
                      <a:pt x="10224" y="9033"/>
                      <a:pt x="10366" y="9175"/>
                    </a:cubicBezTo>
                    <a:lnTo>
                      <a:pt x="11279" y="10089"/>
                    </a:lnTo>
                    <a:cubicBezTo>
                      <a:pt x="11326" y="10135"/>
                      <a:pt x="11405" y="10164"/>
                      <a:pt x="11494" y="10164"/>
                    </a:cubicBezTo>
                    <a:cubicBezTo>
                      <a:pt x="11527" y="10164"/>
                      <a:pt x="11561" y="10160"/>
                      <a:pt x="11594" y="10152"/>
                    </a:cubicBezTo>
                    <a:cubicBezTo>
                      <a:pt x="11720" y="10120"/>
                      <a:pt x="11783" y="10026"/>
                      <a:pt x="11815" y="9931"/>
                    </a:cubicBezTo>
                    <a:cubicBezTo>
                      <a:pt x="12067" y="9081"/>
                      <a:pt x="11815" y="8230"/>
                      <a:pt x="11185" y="7600"/>
                    </a:cubicBezTo>
                    <a:cubicBezTo>
                      <a:pt x="10778" y="7170"/>
                      <a:pt x="10224" y="6903"/>
                      <a:pt x="9537" y="6903"/>
                    </a:cubicBezTo>
                    <a:cubicBezTo>
                      <a:pt x="9266" y="6903"/>
                      <a:pt x="8975" y="6944"/>
                      <a:pt x="8665" y="7033"/>
                    </a:cubicBezTo>
                    <a:lnTo>
                      <a:pt x="4852" y="3221"/>
                    </a:lnTo>
                    <a:lnTo>
                      <a:pt x="4884" y="3032"/>
                    </a:lnTo>
                    <a:cubicBezTo>
                      <a:pt x="5136" y="2213"/>
                      <a:pt x="4884" y="1330"/>
                      <a:pt x="4254" y="700"/>
                    </a:cubicBezTo>
                    <a:cubicBezTo>
                      <a:pt x="3778" y="225"/>
                      <a:pt x="3177" y="0"/>
                      <a:pt x="2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-31816600" y="4062950"/>
                <a:ext cx="144150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24" extrusionOk="0">
                    <a:moveTo>
                      <a:pt x="4080" y="1504"/>
                    </a:moveTo>
                    <a:cubicBezTo>
                      <a:pt x="4167" y="1504"/>
                      <a:pt x="4253" y="1528"/>
                      <a:pt x="4316" y="1575"/>
                    </a:cubicBezTo>
                    <a:cubicBezTo>
                      <a:pt x="4442" y="1701"/>
                      <a:pt x="4442" y="1953"/>
                      <a:pt x="4316" y="2048"/>
                    </a:cubicBezTo>
                    <a:lnTo>
                      <a:pt x="2205" y="4159"/>
                    </a:lnTo>
                    <a:cubicBezTo>
                      <a:pt x="2158" y="4206"/>
                      <a:pt x="2072" y="4230"/>
                      <a:pt x="1985" y="4230"/>
                    </a:cubicBezTo>
                    <a:cubicBezTo>
                      <a:pt x="1898" y="4230"/>
                      <a:pt x="1812" y="4206"/>
                      <a:pt x="1764" y="4159"/>
                    </a:cubicBezTo>
                    <a:cubicBezTo>
                      <a:pt x="1638" y="4033"/>
                      <a:pt x="1638" y="3781"/>
                      <a:pt x="1764" y="3686"/>
                    </a:cubicBezTo>
                    <a:lnTo>
                      <a:pt x="3844" y="1575"/>
                    </a:lnTo>
                    <a:cubicBezTo>
                      <a:pt x="3907" y="1528"/>
                      <a:pt x="3993" y="1504"/>
                      <a:pt x="4080" y="1504"/>
                    </a:cubicBezTo>
                    <a:close/>
                    <a:moveTo>
                      <a:pt x="3844" y="0"/>
                    </a:moveTo>
                    <a:lnTo>
                      <a:pt x="567" y="3277"/>
                    </a:lnTo>
                    <a:cubicBezTo>
                      <a:pt x="0" y="3844"/>
                      <a:pt x="0" y="4694"/>
                      <a:pt x="567" y="5198"/>
                    </a:cubicBezTo>
                    <a:cubicBezTo>
                      <a:pt x="835" y="5482"/>
                      <a:pt x="1189" y="5624"/>
                      <a:pt x="1540" y="5624"/>
                    </a:cubicBezTo>
                    <a:cubicBezTo>
                      <a:pt x="1890" y="5624"/>
                      <a:pt x="2237" y="5482"/>
                      <a:pt x="2489" y="5198"/>
                    </a:cubicBezTo>
                    <a:lnTo>
                      <a:pt x="5766" y="1953"/>
                    </a:lnTo>
                    <a:lnTo>
                      <a:pt x="38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-31648050" y="3910025"/>
                <a:ext cx="129175" cy="127725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5109" extrusionOk="0">
                    <a:moveTo>
                      <a:pt x="4249" y="1"/>
                    </a:moveTo>
                    <a:cubicBezTo>
                      <a:pt x="4179" y="1"/>
                      <a:pt x="4106" y="24"/>
                      <a:pt x="4033" y="68"/>
                    </a:cubicBezTo>
                    <a:lnTo>
                      <a:pt x="2206" y="1171"/>
                    </a:lnTo>
                    <a:cubicBezTo>
                      <a:pt x="2017" y="1265"/>
                      <a:pt x="1985" y="1549"/>
                      <a:pt x="2143" y="1706"/>
                    </a:cubicBezTo>
                    <a:lnTo>
                      <a:pt x="2300" y="1864"/>
                    </a:lnTo>
                    <a:lnTo>
                      <a:pt x="0" y="4164"/>
                    </a:lnTo>
                    <a:lnTo>
                      <a:pt x="945" y="5109"/>
                    </a:lnTo>
                    <a:lnTo>
                      <a:pt x="3245" y="2809"/>
                    </a:lnTo>
                    <a:lnTo>
                      <a:pt x="3434" y="2998"/>
                    </a:lnTo>
                    <a:cubicBezTo>
                      <a:pt x="3502" y="3066"/>
                      <a:pt x="3594" y="3099"/>
                      <a:pt x="3684" y="3099"/>
                    </a:cubicBezTo>
                    <a:cubicBezTo>
                      <a:pt x="3802" y="3099"/>
                      <a:pt x="3916" y="3042"/>
                      <a:pt x="3970" y="2935"/>
                    </a:cubicBezTo>
                    <a:lnTo>
                      <a:pt x="5073" y="1108"/>
                    </a:lnTo>
                    <a:cubicBezTo>
                      <a:pt x="5167" y="1013"/>
                      <a:pt x="5167" y="793"/>
                      <a:pt x="5041" y="698"/>
                    </a:cubicBezTo>
                    <a:lnTo>
                      <a:pt x="4474" y="100"/>
                    </a:lnTo>
                    <a:cubicBezTo>
                      <a:pt x="4406" y="32"/>
                      <a:pt x="4330" y="1"/>
                      <a:pt x="42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" name="Google Shape;108;p4"/>
          <p:cNvGrpSpPr/>
          <p:nvPr/>
        </p:nvGrpSpPr>
        <p:grpSpPr>
          <a:xfrm>
            <a:off x="783188" y="2914650"/>
            <a:ext cx="4109108" cy="810050"/>
            <a:chOff x="1278288" y="2622125"/>
            <a:chExt cx="4109108" cy="810050"/>
          </a:xfrm>
        </p:grpSpPr>
        <p:sp>
          <p:nvSpPr>
            <p:cNvPr id="109" name="Google Shape;109;p4"/>
            <p:cNvSpPr/>
            <p:nvPr/>
          </p:nvSpPr>
          <p:spPr>
            <a:xfrm>
              <a:off x="1278288" y="2622125"/>
              <a:ext cx="839100" cy="698525"/>
            </a:xfrm>
            <a:custGeom>
              <a:avLst/>
              <a:gdLst/>
              <a:ahLst/>
              <a:cxnLst/>
              <a:rect l="l" t="t" r="r" b="b"/>
              <a:pathLst>
                <a:path w="33564" h="27941" extrusionOk="0">
                  <a:moveTo>
                    <a:pt x="6111" y="1"/>
                  </a:moveTo>
                  <a:cubicBezTo>
                    <a:pt x="3455" y="1"/>
                    <a:pt x="0" y="300"/>
                    <a:pt x="0" y="4593"/>
                  </a:cubicBezTo>
                  <a:lnTo>
                    <a:pt x="0" y="6200"/>
                  </a:lnTo>
                  <a:lnTo>
                    <a:pt x="0" y="27941"/>
                  </a:lnTo>
                  <a:cubicBezTo>
                    <a:pt x="0" y="23649"/>
                    <a:pt x="3455" y="23349"/>
                    <a:pt x="6111" y="23349"/>
                  </a:cubicBezTo>
                  <a:cubicBezTo>
                    <a:pt x="6542" y="23349"/>
                    <a:pt x="6952" y="23357"/>
                    <a:pt x="7323" y="23357"/>
                  </a:cubicBezTo>
                  <a:lnTo>
                    <a:pt x="7323" y="23345"/>
                  </a:lnTo>
                  <a:lnTo>
                    <a:pt x="21896" y="23345"/>
                  </a:lnTo>
                  <a:cubicBezTo>
                    <a:pt x="28337" y="23345"/>
                    <a:pt x="33564" y="18118"/>
                    <a:pt x="33564" y="11677"/>
                  </a:cubicBezTo>
                  <a:cubicBezTo>
                    <a:pt x="33564" y="5236"/>
                    <a:pt x="28337" y="9"/>
                    <a:pt x="21896" y="9"/>
                  </a:cubicBezTo>
                  <a:lnTo>
                    <a:pt x="7323" y="9"/>
                  </a:lnTo>
                  <a:cubicBezTo>
                    <a:pt x="6952" y="9"/>
                    <a:pt x="6542" y="1"/>
                    <a:pt x="6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278300" y="2733350"/>
              <a:ext cx="4109096" cy="698825"/>
            </a:xfrm>
            <a:custGeom>
              <a:avLst/>
              <a:gdLst/>
              <a:ahLst/>
              <a:cxnLst/>
              <a:rect l="l" t="t" r="r" b="b"/>
              <a:pathLst>
                <a:path w="116265" h="27953" extrusionOk="0">
                  <a:moveTo>
                    <a:pt x="0" y="1"/>
                  </a:moveTo>
                  <a:lnTo>
                    <a:pt x="0" y="21742"/>
                  </a:lnTo>
                  <a:lnTo>
                    <a:pt x="0" y="23349"/>
                  </a:lnTo>
                  <a:cubicBezTo>
                    <a:pt x="0" y="27653"/>
                    <a:pt x="3457" y="27953"/>
                    <a:pt x="6114" y="27953"/>
                  </a:cubicBezTo>
                  <a:cubicBezTo>
                    <a:pt x="6544" y="27953"/>
                    <a:pt x="6953" y="27945"/>
                    <a:pt x="7323" y="27945"/>
                  </a:cubicBezTo>
                  <a:lnTo>
                    <a:pt x="104597" y="27945"/>
                  </a:lnTo>
                  <a:cubicBezTo>
                    <a:pt x="111038" y="27945"/>
                    <a:pt x="116265" y="22730"/>
                    <a:pt x="116265" y="16277"/>
                  </a:cubicBezTo>
                  <a:cubicBezTo>
                    <a:pt x="116265" y="9835"/>
                    <a:pt x="111038" y="4608"/>
                    <a:pt x="104597" y="4608"/>
                  </a:cubicBezTo>
                  <a:lnTo>
                    <a:pt x="7323" y="4608"/>
                  </a:lnTo>
                  <a:lnTo>
                    <a:pt x="7323" y="4597"/>
                  </a:lnTo>
                  <a:cubicBezTo>
                    <a:pt x="6961" y="4597"/>
                    <a:pt x="6563" y="4604"/>
                    <a:pt x="6144" y="4604"/>
                  </a:cubicBezTo>
                  <a:cubicBezTo>
                    <a:pt x="3484" y="4604"/>
                    <a:pt x="0" y="4311"/>
                    <a:pt x="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278288" y="2771750"/>
              <a:ext cx="863225" cy="583725"/>
            </a:xfrm>
            <a:custGeom>
              <a:avLst/>
              <a:gdLst/>
              <a:ahLst/>
              <a:cxnLst/>
              <a:rect l="l" t="t" r="r" b="b"/>
              <a:pathLst>
                <a:path w="34529" h="23349" extrusionOk="0">
                  <a:moveTo>
                    <a:pt x="179" y="1"/>
                  </a:moveTo>
                  <a:cubicBezTo>
                    <a:pt x="60" y="441"/>
                    <a:pt x="0" y="929"/>
                    <a:pt x="0" y="1501"/>
                  </a:cubicBezTo>
                  <a:lnTo>
                    <a:pt x="0" y="3120"/>
                  </a:lnTo>
                  <a:lnTo>
                    <a:pt x="0" y="20206"/>
                  </a:lnTo>
                  <a:lnTo>
                    <a:pt x="0" y="21813"/>
                  </a:lnTo>
                  <a:cubicBezTo>
                    <a:pt x="0" y="22396"/>
                    <a:pt x="60" y="22908"/>
                    <a:pt x="179" y="23349"/>
                  </a:cubicBezTo>
                  <a:cubicBezTo>
                    <a:pt x="934" y="20479"/>
                    <a:pt x="3946" y="20258"/>
                    <a:pt x="6319" y="20258"/>
                  </a:cubicBezTo>
                  <a:cubicBezTo>
                    <a:pt x="6752" y="20258"/>
                    <a:pt x="7164" y="20265"/>
                    <a:pt x="7537" y="20265"/>
                  </a:cubicBezTo>
                  <a:lnTo>
                    <a:pt x="22527" y="20265"/>
                  </a:lnTo>
                  <a:cubicBezTo>
                    <a:pt x="29159" y="20265"/>
                    <a:pt x="34528" y="15038"/>
                    <a:pt x="34528" y="8585"/>
                  </a:cubicBezTo>
                  <a:cubicBezTo>
                    <a:pt x="34528" y="6597"/>
                    <a:pt x="34016" y="4716"/>
                    <a:pt x="33112" y="3072"/>
                  </a:cubicBezTo>
                  <a:lnTo>
                    <a:pt x="7323" y="3072"/>
                  </a:lnTo>
                  <a:lnTo>
                    <a:pt x="7323" y="3061"/>
                  </a:lnTo>
                  <a:cubicBezTo>
                    <a:pt x="6959" y="3061"/>
                    <a:pt x="6557" y="3068"/>
                    <a:pt x="6134" y="3068"/>
                  </a:cubicBezTo>
                  <a:cubicBezTo>
                    <a:pt x="3834" y="3068"/>
                    <a:pt x="923" y="2847"/>
                    <a:pt x="179" y="1"/>
                  </a:cubicBezTo>
                  <a:close/>
                </a:path>
              </a:pathLst>
            </a:custGeom>
            <a:solidFill>
              <a:srgbClr val="C110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278288" y="2634050"/>
              <a:ext cx="839100" cy="698800"/>
            </a:xfrm>
            <a:custGeom>
              <a:avLst/>
              <a:gdLst/>
              <a:ahLst/>
              <a:cxnLst/>
              <a:rect l="l" t="t" r="r" b="b"/>
              <a:pathLst>
                <a:path w="33564" h="27952" extrusionOk="0">
                  <a:moveTo>
                    <a:pt x="6114" y="0"/>
                  </a:moveTo>
                  <a:cubicBezTo>
                    <a:pt x="3457" y="0"/>
                    <a:pt x="0" y="300"/>
                    <a:pt x="0" y="4604"/>
                  </a:cubicBezTo>
                  <a:lnTo>
                    <a:pt x="0" y="6211"/>
                  </a:lnTo>
                  <a:lnTo>
                    <a:pt x="0" y="27952"/>
                  </a:lnTo>
                  <a:cubicBezTo>
                    <a:pt x="0" y="23660"/>
                    <a:pt x="3455" y="23360"/>
                    <a:pt x="6111" y="23360"/>
                  </a:cubicBezTo>
                  <a:cubicBezTo>
                    <a:pt x="6542" y="23360"/>
                    <a:pt x="6952" y="23368"/>
                    <a:pt x="7323" y="23368"/>
                  </a:cubicBezTo>
                  <a:lnTo>
                    <a:pt x="7323" y="23356"/>
                  </a:lnTo>
                  <a:lnTo>
                    <a:pt x="21896" y="23356"/>
                  </a:lnTo>
                  <a:cubicBezTo>
                    <a:pt x="28337" y="23356"/>
                    <a:pt x="33564" y="18129"/>
                    <a:pt x="33564" y="11688"/>
                  </a:cubicBezTo>
                  <a:cubicBezTo>
                    <a:pt x="33564" y="5235"/>
                    <a:pt x="28337" y="8"/>
                    <a:pt x="21896" y="8"/>
                  </a:cubicBezTo>
                  <a:lnTo>
                    <a:pt x="7323" y="8"/>
                  </a:lnTo>
                  <a:cubicBezTo>
                    <a:pt x="6953" y="8"/>
                    <a:pt x="6544" y="0"/>
                    <a:pt x="611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849750" y="2923638"/>
              <a:ext cx="434700" cy="434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EC3A3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200">
                <a:solidFill>
                  <a:srgbClr val="EC3A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523181" y="3005400"/>
              <a:ext cx="1818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9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Search Engine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grpSp>
          <p:nvGrpSpPr>
            <p:cNvPr id="115" name="Google Shape;115;p4"/>
            <p:cNvGrpSpPr/>
            <p:nvPr/>
          </p:nvGrpSpPr>
          <p:grpSpPr>
            <a:xfrm>
              <a:off x="1506939" y="2731854"/>
              <a:ext cx="357468" cy="356497"/>
              <a:chOff x="-31455100" y="3909350"/>
              <a:chExt cx="294600" cy="293800"/>
            </a:xfrm>
          </p:grpSpPr>
          <p:sp>
            <p:nvSpPr>
              <p:cNvPr id="116" name="Google Shape;116;p4"/>
              <p:cNvSpPr/>
              <p:nvPr/>
            </p:nvSpPr>
            <p:spPr>
              <a:xfrm>
                <a:off x="-31455100" y="3909350"/>
                <a:ext cx="294600" cy="293800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52" extrusionOk="0">
                    <a:moveTo>
                      <a:pt x="5199" y="1"/>
                    </a:moveTo>
                    <a:cubicBezTo>
                      <a:pt x="5042" y="1"/>
                      <a:pt x="4916" y="127"/>
                      <a:pt x="4884" y="284"/>
                    </a:cubicBezTo>
                    <a:lnTo>
                      <a:pt x="4727" y="883"/>
                    </a:lnTo>
                    <a:cubicBezTo>
                      <a:pt x="4191" y="977"/>
                      <a:pt x="3655" y="1229"/>
                      <a:pt x="3151" y="1513"/>
                    </a:cubicBezTo>
                    <a:lnTo>
                      <a:pt x="2647" y="1229"/>
                    </a:lnTo>
                    <a:cubicBezTo>
                      <a:pt x="2599" y="1205"/>
                      <a:pt x="2542" y="1195"/>
                      <a:pt x="2482" y="1195"/>
                    </a:cubicBezTo>
                    <a:cubicBezTo>
                      <a:pt x="2386" y="1195"/>
                      <a:pt x="2284" y="1222"/>
                      <a:pt x="2206" y="1261"/>
                    </a:cubicBezTo>
                    <a:lnTo>
                      <a:pt x="1261" y="2206"/>
                    </a:lnTo>
                    <a:cubicBezTo>
                      <a:pt x="1135" y="2332"/>
                      <a:pt x="1135" y="2490"/>
                      <a:pt x="1230" y="2647"/>
                    </a:cubicBezTo>
                    <a:lnTo>
                      <a:pt x="1513" y="3151"/>
                    </a:lnTo>
                    <a:cubicBezTo>
                      <a:pt x="1198" y="3624"/>
                      <a:pt x="978" y="4191"/>
                      <a:pt x="883" y="4726"/>
                    </a:cubicBezTo>
                    <a:lnTo>
                      <a:pt x="284" y="4884"/>
                    </a:lnTo>
                    <a:cubicBezTo>
                      <a:pt x="127" y="4947"/>
                      <a:pt x="1" y="5041"/>
                      <a:pt x="1" y="5199"/>
                    </a:cubicBezTo>
                    <a:lnTo>
                      <a:pt x="1" y="6585"/>
                    </a:lnTo>
                    <a:cubicBezTo>
                      <a:pt x="1" y="6743"/>
                      <a:pt x="127" y="6869"/>
                      <a:pt x="284" y="6900"/>
                    </a:cubicBezTo>
                    <a:lnTo>
                      <a:pt x="883" y="7058"/>
                    </a:lnTo>
                    <a:cubicBezTo>
                      <a:pt x="946" y="7404"/>
                      <a:pt x="1072" y="7782"/>
                      <a:pt x="1230" y="8129"/>
                    </a:cubicBezTo>
                    <a:cubicBezTo>
                      <a:pt x="1504" y="7854"/>
                      <a:pt x="2843" y="6486"/>
                      <a:pt x="2841" y="6486"/>
                    </a:cubicBezTo>
                    <a:lnTo>
                      <a:pt x="2841" y="6486"/>
                    </a:lnTo>
                    <a:cubicBezTo>
                      <a:pt x="2841" y="6486"/>
                      <a:pt x="2839" y="6488"/>
                      <a:pt x="2836" y="6491"/>
                    </a:cubicBezTo>
                    <a:cubicBezTo>
                      <a:pt x="2836" y="6459"/>
                      <a:pt x="2805" y="6050"/>
                      <a:pt x="2805" y="5955"/>
                    </a:cubicBezTo>
                    <a:cubicBezTo>
                      <a:pt x="2773" y="4222"/>
                      <a:pt x="4191" y="2836"/>
                      <a:pt x="5861" y="2836"/>
                    </a:cubicBezTo>
                    <a:cubicBezTo>
                      <a:pt x="7562" y="2836"/>
                      <a:pt x="8948" y="4222"/>
                      <a:pt x="8948" y="5924"/>
                    </a:cubicBezTo>
                    <a:cubicBezTo>
                      <a:pt x="8948" y="7499"/>
                      <a:pt x="7751" y="8822"/>
                      <a:pt x="6113" y="8948"/>
                    </a:cubicBezTo>
                    <a:cubicBezTo>
                      <a:pt x="6066" y="8948"/>
                      <a:pt x="5963" y="8956"/>
                      <a:pt x="5821" y="8956"/>
                    </a:cubicBezTo>
                    <a:cubicBezTo>
                      <a:pt x="5680" y="8956"/>
                      <a:pt x="5499" y="8948"/>
                      <a:pt x="5294" y="8917"/>
                    </a:cubicBezTo>
                    <a:lnTo>
                      <a:pt x="3655" y="10523"/>
                    </a:lnTo>
                    <a:cubicBezTo>
                      <a:pt x="4034" y="10681"/>
                      <a:pt x="4349" y="10807"/>
                      <a:pt x="4727" y="10870"/>
                    </a:cubicBezTo>
                    <a:lnTo>
                      <a:pt x="4884" y="11468"/>
                    </a:lnTo>
                    <a:cubicBezTo>
                      <a:pt x="4916" y="11626"/>
                      <a:pt x="5042" y="11752"/>
                      <a:pt x="5199" y="11752"/>
                    </a:cubicBezTo>
                    <a:lnTo>
                      <a:pt x="6585" y="11752"/>
                    </a:lnTo>
                    <a:cubicBezTo>
                      <a:pt x="6743" y="11752"/>
                      <a:pt x="6869" y="11626"/>
                      <a:pt x="6901" y="11468"/>
                    </a:cubicBezTo>
                    <a:lnTo>
                      <a:pt x="7058" y="10870"/>
                    </a:lnTo>
                    <a:cubicBezTo>
                      <a:pt x="7594" y="10775"/>
                      <a:pt x="8129" y="10523"/>
                      <a:pt x="8633" y="10240"/>
                    </a:cubicBezTo>
                    <a:lnTo>
                      <a:pt x="9137" y="10523"/>
                    </a:lnTo>
                    <a:cubicBezTo>
                      <a:pt x="9185" y="10547"/>
                      <a:pt x="9243" y="10558"/>
                      <a:pt x="9302" y="10558"/>
                    </a:cubicBezTo>
                    <a:cubicBezTo>
                      <a:pt x="9399" y="10558"/>
                      <a:pt x="9501" y="10531"/>
                      <a:pt x="9578" y="10492"/>
                    </a:cubicBezTo>
                    <a:lnTo>
                      <a:pt x="10524" y="9547"/>
                    </a:lnTo>
                    <a:cubicBezTo>
                      <a:pt x="10650" y="9421"/>
                      <a:pt x="10650" y="9263"/>
                      <a:pt x="10555" y="9106"/>
                    </a:cubicBezTo>
                    <a:lnTo>
                      <a:pt x="10303" y="8601"/>
                    </a:lnTo>
                    <a:cubicBezTo>
                      <a:pt x="10618" y="8129"/>
                      <a:pt x="10807" y="7562"/>
                      <a:pt x="10933" y="7026"/>
                    </a:cubicBezTo>
                    <a:lnTo>
                      <a:pt x="11500" y="6869"/>
                    </a:lnTo>
                    <a:cubicBezTo>
                      <a:pt x="11658" y="6806"/>
                      <a:pt x="11784" y="6711"/>
                      <a:pt x="11784" y="6554"/>
                    </a:cubicBezTo>
                    <a:lnTo>
                      <a:pt x="11784" y="5167"/>
                    </a:lnTo>
                    <a:cubicBezTo>
                      <a:pt x="11752" y="5041"/>
                      <a:pt x="11658" y="4915"/>
                      <a:pt x="11500" y="4884"/>
                    </a:cubicBezTo>
                    <a:lnTo>
                      <a:pt x="10902" y="4726"/>
                    </a:lnTo>
                    <a:cubicBezTo>
                      <a:pt x="10807" y="4191"/>
                      <a:pt x="10555" y="3687"/>
                      <a:pt x="10272" y="3151"/>
                    </a:cubicBezTo>
                    <a:lnTo>
                      <a:pt x="10555" y="2647"/>
                    </a:lnTo>
                    <a:cubicBezTo>
                      <a:pt x="10650" y="2521"/>
                      <a:pt x="10587" y="2332"/>
                      <a:pt x="10524" y="2206"/>
                    </a:cubicBezTo>
                    <a:lnTo>
                      <a:pt x="9578" y="1261"/>
                    </a:lnTo>
                    <a:cubicBezTo>
                      <a:pt x="9509" y="1209"/>
                      <a:pt x="9430" y="1185"/>
                      <a:pt x="9347" y="1185"/>
                    </a:cubicBezTo>
                    <a:cubicBezTo>
                      <a:pt x="9279" y="1185"/>
                      <a:pt x="9208" y="1201"/>
                      <a:pt x="9137" y="1229"/>
                    </a:cubicBezTo>
                    <a:lnTo>
                      <a:pt x="8633" y="1513"/>
                    </a:lnTo>
                    <a:cubicBezTo>
                      <a:pt x="8161" y="1198"/>
                      <a:pt x="7594" y="977"/>
                      <a:pt x="7058" y="883"/>
                    </a:cubicBezTo>
                    <a:lnTo>
                      <a:pt x="6901" y="284"/>
                    </a:lnTo>
                    <a:cubicBezTo>
                      <a:pt x="6869" y="127"/>
                      <a:pt x="6743" y="1"/>
                      <a:pt x="65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-31455100" y="3997350"/>
                <a:ext cx="215050" cy="205025"/>
              </a:xfrm>
              <a:custGeom>
                <a:avLst/>
                <a:gdLst/>
                <a:ahLst/>
                <a:cxnLst/>
                <a:rect l="l" t="t" r="r" b="b"/>
                <a:pathLst>
                  <a:path w="8602" h="8201" extrusionOk="0">
                    <a:moveTo>
                      <a:pt x="5939" y="0"/>
                    </a:moveTo>
                    <a:cubicBezTo>
                      <a:pt x="4729" y="0"/>
                      <a:pt x="3750" y="854"/>
                      <a:pt x="3561" y="1963"/>
                    </a:cubicBezTo>
                    <a:cubicBezTo>
                      <a:pt x="3466" y="2404"/>
                      <a:pt x="3498" y="2813"/>
                      <a:pt x="3624" y="3223"/>
                    </a:cubicBezTo>
                    <a:lnTo>
                      <a:pt x="410" y="6468"/>
                    </a:lnTo>
                    <a:cubicBezTo>
                      <a:pt x="1" y="6846"/>
                      <a:pt x="1" y="7507"/>
                      <a:pt x="410" y="7917"/>
                    </a:cubicBezTo>
                    <a:cubicBezTo>
                      <a:pt x="600" y="8106"/>
                      <a:pt x="852" y="8200"/>
                      <a:pt x="1111" y="8200"/>
                    </a:cubicBezTo>
                    <a:cubicBezTo>
                      <a:pt x="1371" y="8200"/>
                      <a:pt x="1639" y="8106"/>
                      <a:pt x="1860" y="7917"/>
                    </a:cubicBezTo>
                    <a:lnTo>
                      <a:pt x="5136" y="4640"/>
                    </a:lnTo>
                    <a:cubicBezTo>
                      <a:pt x="5388" y="4735"/>
                      <a:pt x="5664" y="4782"/>
                      <a:pt x="5947" y="4782"/>
                    </a:cubicBezTo>
                    <a:cubicBezTo>
                      <a:pt x="6231" y="4782"/>
                      <a:pt x="6522" y="4735"/>
                      <a:pt x="6806" y="4640"/>
                    </a:cubicBezTo>
                    <a:cubicBezTo>
                      <a:pt x="7846" y="4294"/>
                      <a:pt x="8602" y="3065"/>
                      <a:pt x="8224" y="1773"/>
                    </a:cubicBezTo>
                    <a:cubicBezTo>
                      <a:pt x="8192" y="1647"/>
                      <a:pt x="8129" y="1553"/>
                      <a:pt x="8003" y="1521"/>
                    </a:cubicBezTo>
                    <a:cubicBezTo>
                      <a:pt x="7972" y="1514"/>
                      <a:pt x="7942" y="1510"/>
                      <a:pt x="7914" y="1510"/>
                    </a:cubicBezTo>
                    <a:cubicBezTo>
                      <a:pt x="7830" y="1510"/>
                      <a:pt x="7759" y="1545"/>
                      <a:pt x="7688" y="1616"/>
                    </a:cubicBezTo>
                    <a:lnTo>
                      <a:pt x="6901" y="2404"/>
                    </a:lnTo>
                    <a:cubicBezTo>
                      <a:pt x="6759" y="2530"/>
                      <a:pt x="6578" y="2593"/>
                      <a:pt x="6400" y="2593"/>
                    </a:cubicBezTo>
                    <a:cubicBezTo>
                      <a:pt x="6223" y="2593"/>
                      <a:pt x="6050" y="2530"/>
                      <a:pt x="5924" y="2404"/>
                    </a:cubicBezTo>
                    <a:cubicBezTo>
                      <a:pt x="5640" y="2120"/>
                      <a:pt x="5640" y="1679"/>
                      <a:pt x="5924" y="1395"/>
                    </a:cubicBezTo>
                    <a:lnTo>
                      <a:pt x="6711" y="608"/>
                    </a:lnTo>
                    <a:cubicBezTo>
                      <a:pt x="6774" y="545"/>
                      <a:pt x="6806" y="419"/>
                      <a:pt x="6774" y="293"/>
                    </a:cubicBezTo>
                    <a:cubicBezTo>
                      <a:pt x="6743" y="198"/>
                      <a:pt x="6648" y="104"/>
                      <a:pt x="6554" y="72"/>
                    </a:cubicBezTo>
                    <a:cubicBezTo>
                      <a:pt x="6344" y="23"/>
                      <a:pt x="6139" y="0"/>
                      <a:pt x="59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" name="Google Shape;118;p4"/>
          <p:cNvGrpSpPr/>
          <p:nvPr/>
        </p:nvGrpSpPr>
        <p:grpSpPr>
          <a:xfrm>
            <a:off x="783188" y="2003825"/>
            <a:ext cx="4109108" cy="810150"/>
            <a:chOff x="1278288" y="1711300"/>
            <a:chExt cx="4109108" cy="810150"/>
          </a:xfrm>
        </p:grpSpPr>
        <p:sp>
          <p:nvSpPr>
            <p:cNvPr id="119" name="Google Shape;119;p4"/>
            <p:cNvSpPr/>
            <p:nvPr/>
          </p:nvSpPr>
          <p:spPr>
            <a:xfrm>
              <a:off x="1278288" y="1711300"/>
              <a:ext cx="839100" cy="698525"/>
            </a:xfrm>
            <a:custGeom>
              <a:avLst/>
              <a:gdLst/>
              <a:ahLst/>
              <a:cxnLst/>
              <a:rect l="l" t="t" r="r" b="b"/>
              <a:pathLst>
                <a:path w="33564" h="27941" extrusionOk="0">
                  <a:moveTo>
                    <a:pt x="6111" y="1"/>
                  </a:moveTo>
                  <a:cubicBezTo>
                    <a:pt x="3455" y="1"/>
                    <a:pt x="0" y="300"/>
                    <a:pt x="0" y="4593"/>
                  </a:cubicBezTo>
                  <a:lnTo>
                    <a:pt x="0" y="6200"/>
                  </a:lnTo>
                  <a:lnTo>
                    <a:pt x="0" y="27941"/>
                  </a:lnTo>
                  <a:cubicBezTo>
                    <a:pt x="0" y="23649"/>
                    <a:pt x="3455" y="23349"/>
                    <a:pt x="6111" y="23349"/>
                  </a:cubicBezTo>
                  <a:cubicBezTo>
                    <a:pt x="6542" y="23349"/>
                    <a:pt x="6952" y="23357"/>
                    <a:pt x="7323" y="23357"/>
                  </a:cubicBezTo>
                  <a:lnTo>
                    <a:pt x="7323" y="23345"/>
                  </a:lnTo>
                  <a:lnTo>
                    <a:pt x="21896" y="23345"/>
                  </a:lnTo>
                  <a:cubicBezTo>
                    <a:pt x="28337" y="23345"/>
                    <a:pt x="33564" y="18118"/>
                    <a:pt x="33564" y="11677"/>
                  </a:cubicBezTo>
                  <a:cubicBezTo>
                    <a:pt x="33564" y="5236"/>
                    <a:pt x="28337" y="9"/>
                    <a:pt x="21896" y="9"/>
                  </a:cubicBezTo>
                  <a:lnTo>
                    <a:pt x="7323" y="9"/>
                  </a:lnTo>
                  <a:cubicBezTo>
                    <a:pt x="6952" y="9"/>
                    <a:pt x="6542" y="1"/>
                    <a:pt x="6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1278300" y="1822525"/>
              <a:ext cx="4109096" cy="698925"/>
            </a:xfrm>
            <a:custGeom>
              <a:avLst/>
              <a:gdLst/>
              <a:ahLst/>
              <a:cxnLst/>
              <a:rect l="l" t="t" r="r" b="b"/>
              <a:pathLst>
                <a:path w="116265" h="27957" extrusionOk="0">
                  <a:moveTo>
                    <a:pt x="0" y="1"/>
                  </a:moveTo>
                  <a:lnTo>
                    <a:pt x="0" y="21741"/>
                  </a:lnTo>
                  <a:lnTo>
                    <a:pt x="0" y="23349"/>
                  </a:lnTo>
                  <a:cubicBezTo>
                    <a:pt x="0" y="27653"/>
                    <a:pt x="3457" y="27952"/>
                    <a:pt x="6114" y="27952"/>
                  </a:cubicBezTo>
                  <a:cubicBezTo>
                    <a:pt x="6544" y="27952"/>
                    <a:pt x="6953" y="27945"/>
                    <a:pt x="7323" y="27945"/>
                  </a:cubicBezTo>
                  <a:lnTo>
                    <a:pt x="7323" y="27957"/>
                  </a:lnTo>
                  <a:lnTo>
                    <a:pt x="104597" y="27957"/>
                  </a:lnTo>
                  <a:cubicBezTo>
                    <a:pt x="111038" y="27957"/>
                    <a:pt x="116265" y="22730"/>
                    <a:pt x="116265" y="16277"/>
                  </a:cubicBezTo>
                  <a:cubicBezTo>
                    <a:pt x="116265" y="9835"/>
                    <a:pt x="111038" y="4608"/>
                    <a:pt x="104597" y="4608"/>
                  </a:cubicBezTo>
                  <a:lnTo>
                    <a:pt x="7323" y="4608"/>
                  </a:lnTo>
                  <a:lnTo>
                    <a:pt x="7323" y="4597"/>
                  </a:lnTo>
                  <a:cubicBezTo>
                    <a:pt x="6961" y="4597"/>
                    <a:pt x="6563" y="4604"/>
                    <a:pt x="6144" y="4604"/>
                  </a:cubicBezTo>
                  <a:cubicBezTo>
                    <a:pt x="3484" y="4604"/>
                    <a:pt x="0" y="4311"/>
                    <a:pt x="0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1278288" y="1860925"/>
              <a:ext cx="863225" cy="583725"/>
            </a:xfrm>
            <a:custGeom>
              <a:avLst/>
              <a:gdLst/>
              <a:ahLst/>
              <a:cxnLst/>
              <a:rect l="l" t="t" r="r" b="b"/>
              <a:pathLst>
                <a:path w="34529" h="23349" extrusionOk="0">
                  <a:moveTo>
                    <a:pt x="179" y="1"/>
                  </a:moveTo>
                  <a:cubicBezTo>
                    <a:pt x="60" y="441"/>
                    <a:pt x="0" y="929"/>
                    <a:pt x="0" y="1513"/>
                  </a:cubicBezTo>
                  <a:lnTo>
                    <a:pt x="0" y="3120"/>
                  </a:lnTo>
                  <a:lnTo>
                    <a:pt x="0" y="20205"/>
                  </a:lnTo>
                  <a:lnTo>
                    <a:pt x="0" y="21825"/>
                  </a:lnTo>
                  <a:cubicBezTo>
                    <a:pt x="0" y="22396"/>
                    <a:pt x="60" y="22908"/>
                    <a:pt x="179" y="23349"/>
                  </a:cubicBezTo>
                  <a:cubicBezTo>
                    <a:pt x="934" y="20479"/>
                    <a:pt x="3946" y="20258"/>
                    <a:pt x="6319" y="20258"/>
                  </a:cubicBezTo>
                  <a:cubicBezTo>
                    <a:pt x="6752" y="20258"/>
                    <a:pt x="7164" y="20265"/>
                    <a:pt x="7537" y="20265"/>
                  </a:cubicBezTo>
                  <a:lnTo>
                    <a:pt x="22527" y="20265"/>
                  </a:lnTo>
                  <a:cubicBezTo>
                    <a:pt x="29159" y="20265"/>
                    <a:pt x="34528" y="15038"/>
                    <a:pt x="34528" y="8585"/>
                  </a:cubicBezTo>
                  <a:cubicBezTo>
                    <a:pt x="34528" y="6597"/>
                    <a:pt x="34016" y="4715"/>
                    <a:pt x="33112" y="3072"/>
                  </a:cubicBezTo>
                  <a:lnTo>
                    <a:pt x="7323" y="3072"/>
                  </a:lnTo>
                  <a:lnTo>
                    <a:pt x="7323" y="3061"/>
                  </a:lnTo>
                  <a:cubicBezTo>
                    <a:pt x="6959" y="3061"/>
                    <a:pt x="6557" y="3068"/>
                    <a:pt x="6134" y="3068"/>
                  </a:cubicBezTo>
                  <a:cubicBezTo>
                    <a:pt x="3834" y="3068"/>
                    <a:pt x="923" y="2847"/>
                    <a:pt x="179" y="1"/>
                  </a:cubicBezTo>
                  <a:close/>
                </a:path>
              </a:pathLst>
            </a:custGeom>
            <a:solidFill>
              <a:srgbClr val="24D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278288" y="1723225"/>
              <a:ext cx="839100" cy="698800"/>
            </a:xfrm>
            <a:custGeom>
              <a:avLst/>
              <a:gdLst/>
              <a:ahLst/>
              <a:cxnLst/>
              <a:rect l="l" t="t" r="r" b="b"/>
              <a:pathLst>
                <a:path w="33564" h="27952" extrusionOk="0">
                  <a:moveTo>
                    <a:pt x="6114" y="0"/>
                  </a:moveTo>
                  <a:cubicBezTo>
                    <a:pt x="3457" y="0"/>
                    <a:pt x="0" y="300"/>
                    <a:pt x="0" y="4604"/>
                  </a:cubicBezTo>
                  <a:lnTo>
                    <a:pt x="0" y="6211"/>
                  </a:lnTo>
                  <a:lnTo>
                    <a:pt x="0" y="27952"/>
                  </a:lnTo>
                  <a:cubicBezTo>
                    <a:pt x="0" y="23660"/>
                    <a:pt x="3455" y="23360"/>
                    <a:pt x="6111" y="23360"/>
                  </a:cubicBezTo>
                  <a:cubicBezTo>
                    <a:pt x="6542" y="23360"/>
                    <a:pt x="6952" y="23368"/>
                    <a:pt x="7323" y="23368"/>
                  </a:cubicBezTo>
                  <a:lnTo>
                    <a:pt x="7323" y="23356"/>
                  </a:lnTo>
                  <a:lnTo>
                    <a:pt x="21896" y="23356"/>
                  </a:lnTo>
                  <a:cubicBezTo>
                    <a:pt x="28337" y="23356"/>
                    <a:pt x="33564" y="18129"/>
                    <a:pt x="33564" y="11688"/>
                  </a:cubicBezTo>
                  <a:cubicBezTo>
                    <a:pt x="33564" y="5235"/>
                    <a:pt x="28337" y="8"/>
                    <a:pt x="21896" y="8"/>
                  </a:cubicBezTo>
                  <a:lnTo>
                    <a:pt x="7323" y="8"/>
                  </a:lnTo>
                  <a:cubicBezTo>
                    <a:pt x="6953" y="8"/>
                    <a:pt x="6544" y="0"/>
                    <a:pt x="611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835438" y="2012838"/>
              <a:ext cx="434700" cy="434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2200">
                <a:solidFill>
                  <a:srgbClr val="69E78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258850" y="2094600"/>
              <a:ext cx="23979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Enrich Arabic Content</a:t>
              </a:r>
              <a:endParaRPr sz="1600" dirty="0">
                <a:solidFill>
                  <a:srgbClr val="FFFFFF"/>
                </a:solidFill>
              </a:endParaRPr>
            </a:p>
          </p:txBody>
        </p:sp>
        <p:grpSp>
          <p:nvGrpSpPr>
            <p:cNvPr id="125" name="Google Shape;125;p4"/>
            <p:cNvGrpSpPr/>
            <p:nvPr/>
          </p:nvGrpSpPr>
          <p:grpSpPr>
            <a:xfrm>
              <a:off x="1508850" y="1822500"/>
              <a:ext cx="353645" cy="353645"/>
              <a:chOff x="-34763900" y="3561225"/>
              <a:chExt cx="291450" cy="291450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-34693800" y="3629750"/>
                <a:ext cx="152025" cy="15282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113" extrusionOk="0">
                    <a:moveTo>
                      <a:pt x="3025" y="1387"/>
                    </a:moveTo>
                    <a:cubicBezTo>
                      <a:pt x="3970" y="1387"/>
                      <a:pt x="4726" y="2143"/>
                      <a:pt x="4726" y="3088"/>
                    </a:cubicBezTo>
                    <a:cubicBezTo>
                      <a:pt x="4726" y="4033"/>
                      <a:pt x="3970" y="4789"/>
                      <a:pt x="3025" y="4789"/>
                    </a:cubicBezTo>
                    <a:cubicBezTo>
                      <a:pt x="2080" y="4789"/>
                      <a:pt x="1324" y="4033"/>
                      <a:pt x="1324" y="3088"/>
                    </a:cubicBezTo>
                    <a:cubicBezTo>
                      <a:pt x="1324" y="2143"/>
                      <a:pt x="2080" y="1387"/>
                      <a:pt x="3025" y="1387"/>
                    </a:cubicBezTo>
                    <a:close/>
                    <a:moveTo>
                      <a:pt x="2710" y="0"/>
                    </a:moveTo>
                    <a:lnTo>
                      <a:pt x="2710" y="442"/>
                    </a:lnTo>
                    <a:cubicBezTo>
                      <a:pt x="2710" y="599"/>
                      <a:pt x="2584" y="725"/>
                      <a:pt x="2426" y="757"/>
                    </a:cubicBezTo>
                    <a:cubicBezTo>
                      <a:pt x="2237" y="788"/>
                      <a:pt x="2017" y="914"/>
                      <a:pt x="1859" y="1009"/>
                    </a:cubicBezTo>
                    <a:cubicBezTo>
                      <a:pt x="1815" y="1031"/>
                      <a:pt x="1762" y="1041"/>
                      <a:pt x="1707" y="1041"/>
                    </a:cubicBezTo>
                    <a:cubicBezTo>
                      <a:pt x="1607" y="1041"/>
                      <a:pt x="1500" y="1007"/>
                      <a:pt x="1418" y="946"/>
                    </a:cubicBezTo>
                    <a:lnTo>
                      <a:pt x="1103" y="631"/>
                    </a:lnTo>
                    <a:lnTo>
                      <a:pt x="631" y="1103"/>
                    </a:lnTo>
                    <a:lnTo>
                      <a:pt x="946" y="1418"/>
                    </a:lnTo>
                    <a:cubicBezTo>
                      <a:pt x="1072" y="1544"/>
                      <a:pt x="1072" y="1702"/>
                      <a:pt x="977" y="1859"/>
                    </a:cubicBezTo>
                    <a:cubicBezTo>
                      <a:pt x="851" y="2048"/>
                      <a:pt x="788" y="2269"/>
                      <a:pt x="757" y="2458"/>
                    </a:cubicBezTo>
                    <a:cubicBezTo>
                      <a:pt x="694" y="2615"/>
                      <a:pt x="599" y="2710"/>
                      <a:pt x="442" y="2710"/>
                    </a:cubicBezTo>
                    <a:lnTo>
                      <a:pt x="1" y="2710"/>
                    </a:lnTo>
                    <a:lnTo>
                      <a:pt x="1" y="3403"/>
                    </a:lnTo>
                    <a:lnTo>
                      <a:pt x="442" y="3403"/>
                    </a:lnTo>
                    <a:cubicBezTo>
                      <a:pt x="599" y="3403"/>
                      <a:pt x="694" y="3498"/>
                      <a:pt x="757" y="3655"/>
                    </a:cubicBezTo>
                    <a:cubicBezTo>
                      <a:pt x="788" y="3876"/>
                      <a:pt x="914" y="4096"/>
                      <a:pt x="977" y="4254"/>
                    </a:cubicBezTo>
                    <a:cubicBezTo>
                      <a:pt x="1072" y="4380"/>
                      <a:pt x="1009" y="4569"/>
                      <a:pt x="946" y="4695"/>
                    </a:cubicBezTo>
                    <a:lnTo>
                      <a:pt x="631" y="5010"/>
                    </a:lnTo>
                    <a:lnTo>
                      <a:pt x="1103" y="5482"/>
                    </a:lnTo>
                    <a:lnTo>
                      <a:pt x="1418" y="5167"/>
                    </a:lnTo>
                    <a:cubicBezTo>
                      <a:pt x="1486" y="5100"/>
                      <a:pt x="1562" y="5068"/>
                      <a:pt x="1643" y="5068"/>
                    </a:cubicBezTo>
                    <a:cubicBezTo>
                      <a:pt x="1713" y="5068"/>
                      <a:pt x="1786" y="5092"/>
                      <a:pt x="1859" y="5136"/>
                    </a:cubicBezTo>
                    <a:cubicBezTo>
                      <a:pt x="2048" y="5230"/>
                      <a:pt x="2237" y="5325"/>
                      <a:pt x="2426" y="5356"/>
                    </a:cubicBezTo>
                    <a:cubicBezTo>
                      <a:pt x="2584" y="5419"/>
                      <a:pt x="2710" y="5514"/>
                      <a:pt x="2710" y="5671"/>
                    </a:cubicBezTo>
                    <a:lnTo>
                      <a:pt x="2710" y="6112"/>
                    </a:lnTo>
                    <a:lnTo>
                      <a:pt x="3372" y="6112"/>
                    </a:lnTo>
                    <a:lnTo>
                      <a:pt x="3372" y="5734"/>
                    </a:lnTo>
                    <a:cubicBezTo>
                      <a:pt x="3372" y="5577"/>
                      <a:pt x="3498" y="5451"/>
                      <a:pt x="3655" y="5419"/>
                    </a:cubicBezTo>
                    <a:cubicBezTo>
                      <a:pt x="3844" y="5356"/>
                      <a:pt x="4096" y="5262"/>
                      <a:pt x="4254" y="5167"/>
                    </a:cubicBezTo>
                    <a:cubicBezTo>
                      <a:pt x="4300" y="5133"/>
                      <a:pt x="4355" y="5119"/>
                      <a:pt x="4410" y="5119"/>
                    </a:cubicBezTo>
                    <a:cubicBezTo>
                      <a:pt x="4506" y="5119"/>
                      <a:pt x="4603" y="5159"/>
                      <a:pt x="4663" y="5199"/>
                    </a:cubicBezTo>
                    <a:lnTo>
                      <a:pt x="5010" y="5514"/>
                    </a:lnTo>
                    <a:lnTo>
                      <a:pt x="5451" y="5041"/>
                    </a:lnTo>
                    <a:lnTo>
                      <a:pt x="5136" y="4726"/>
                    </a:lnTo>
                    <a:cubicBezTo>
                      <a:pt x="5041" y="4632"/>
                      <a:pt x="5041" y="4474"/>
                      <a:pt x="5104" y="4285"/>
                    </a:cubicBezTo>
                    <a:cubicBezTo>
                      <a:pt x="5230" y="4096"/>
                      <a:pt x="5293" y="3907"/>
                      <a:pt x="5356" y="3718"/>
                    </a:cubicBezTo>
                    <a:cubicBezTo>
                      <a:pt x="5388" y="3561"/>
                      <a:pt x="5514" y="3434"/>
                      <a:pt x="5671" y="3434"/>
                    </a:cubicBezTo>
                    <a:lnTo>
                      <a:pt x="6081" y="3434"/>
                    </a:lnTo>
                    <a:lnTo>
                      <a:pt x="6081" y="2773"/>
                    </a:lnTo>
                    <a:lnTo>
                      <a:pt x="5671" y="2773"/>
                    </a:lnTo>
                    <a:cubicBezTo>
                      <a:pt x="5514" y="2710"/>
                      <a:pt x="5388" y="2615"/>
                      <a:pt x="5356" y="2458"/>
                    </a:cubicBezTo>
                    <a:cubicBezTo>
                      <a:pt x="5293" y="2269"/>
                      <a:pt x="5199" y="2017"/>
                      <a:pt x="5104" y="1859"/>
                    </a:cubicBezTo>
                    <a:cubicBezTo>
                      <a:pt x="5041" y="1733"/>
                      <a:pt x="5073" y="1544"/>
                      <a:pt x="5136" y="1418"/>
                    </a:cubicBezTo>
                    <a:lnTo>
                      <a:pt x="5451" y="1103"/>
                    </a:lnTo>
                    <a:lnTo>
                      <a:pt x="5010" y="631"/>
                    </a:lnTo>
                    <a:lnTo>
                      <a:pt x="4663" y="946"/>
                    </a:lnTo>
                    <a:cubicBezTo>
                      <a:pt x="4608" y="1019"/>
                      <a:pt x="4531" y="1050"/>
                      <a:pt x="4445" y="1050"/>
                    </a:cubicBezTo>
                    <a:cubicBezTo>
                      <a:pt x="4384" y="1050"/>
                      <a:pt x="4319" y="1035"/>
                      <a:pt x="4254" y="1009"/>
                    </a:cubicBezTo>
                    <a:cubicBezTo>
                      <a:pt x="4033" y="883"/>
                      <a:pt x="3844" y="788"/>
                      <a:pt x="3655" y="757"/>
                    </a:cubicBezTo>
                    <a:cubicBezTo>
                      <a:pt x="3498" y="725"/>
                      <a:pt x="3372" y="599"/>
                      <a:pt x="3372" y="442"/>
                    </a:cubicBez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-34763900" y="3561225"/>
                <a:ext cx="291450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58" extrusionOk="0">
                    <a:moveTo>
                      <a:pt x="6522" y="2048"/>
                    </a:moveTo>
                    <a:cubicBezTo>
                      <a:pt x="6743" y="2048"/>
                      <a:pt x="6900" y="2206"/>
                      <a:pt x="6900" y="2395"/>
                    </a:cubicBezTo>
                    <a:lnTo>
                      <a:pt x="6900" y="2899"/>
                    </a:lnTo>
                    <a:cubicBezTo>
                      <a:pt x="6995" y="2962"/>
                      <a:pt x="7089" y="2994"/>
                      <a:pt x="7152" y="3025"/>
                    </a:cubicBezTo>
                    <a:lnTo>
                      <a:pt x="7530" y="2678"/>
                    </a:lnTo>
                    <a:cubicBezTo>
                      <a:pt x="7578" y="2615"/>
                      <a:pt x="7664" y="2584"/>
                      <a:pt x="7755" y="2584"/>
                    </a:cubicBezTo>
                    <a:cubicBezTo>
                      <a:pt x="7845" y="2584"/>
                      <a:pt x="7940" y="2615"/>
                      <a:pt x="8003" y="2678"/>
                    </a:cubicBezTo>
                    <a:lnTo>
                      <a:pt x="8979" y="3655"/>
                    </a:lnTo>
                    <a:cubicBezTo>
                      <a:pt x="9106" y="3781"/>
                      <a:pt x="9106" y="4002"/>
                      <a:pt x="8979" y="4128"/>
                    </a:cubicBezTo>
                    <a:lnTo>
                      <a:pt x="8633" y="4474"/>
                    </a:lnTo>
                    <a:cubicBezTo>
                      <a:pt x="8664" y="4569"/>
                      <a:pt x="8696" y="4695"/>
                      <a:pt x="8727" y="4758"/>
                    </a:cubicBezTo>
                    <a:lnTo>
                      <a:pt x="9263" y="4758"/>
                    </a:lnTo>
                    <a:cubicBezTo>
                      <a:pt x="9452" y="4758"/>
                      <a:pt x="9610" y="4915"/>
                      <a:pt x="9610" y="5104"/>
                    </a:cubicBezTo>
                    <a:lnTo>
                      <a:pt x="9610" y="6491"/>
                    </a:lnTo>
                    <a:cubicBezTo>
                      <a:pt x="9610" y="6680"/>
                      <a:pt x="9452" y="6837"/>
                      <a:pt x="9263" y="6837"/>
                    </a:cubicBezTo>
                    <a:lnTo>
                      <a:pt x="8727" y="6837"/>
                    </a:lnTo>
                    <a:cubicBezTo>
                      <a:pt x="8696" y="6963"/>
                      <a:pt x="8664" y="7026"/>
                      <a:pt x="8633" y="7121"/>
                    </a:cubicBezTo>
                    <a:lnTo>
                      <a:pt x="8979" y="7467"/>
                    </a:lnTo>
                    <a:cubicBezTo>
                      <a:pt x="9106" y="7593"/>
                      <a:pt x="9106" y="7814"/>
                      <a:pt x="8979" y="7940"/>
                    </a:cubicBezTo>
                    <a:lnTo>
                      <a:pt x="8003" y="8916"/>
                    </a:lnTo>
                    <a:cubicBezTo>
                      <a:pt x="7940" y="8979"/>
                      <a:pt x="7845" y="9011"/>
                      <a:pt x="7755" y="9011"/>
                    </a:cubicBezTo>
                    <a:cubicBezTo>
                      <a:pt x="7664" y="9011"/>
                      <a:pt x="7578" y="8979"/>
                      <a:pt x="7530" y="8916"/>
                    </a:cubicBezTo>
                    <a:lnTo>
                      <a:pt x="7152" y="8570"/>
                    </a:lnTo>
                    <a:cubicBezTo>
                      <a:pt x="7089" y="8601"/>
                      <a:pt x="6963" y="8664"/>
                      <a:pt x="6900" y="8696"/>
                    </a:cubicBezTo>
                    <a:lnTo>
                      <a:pt x="6900" y="9200"/>
                    </a:lnTo>
                    <a:cubicBezTo>
                      <a:pt x="6900" y="9389"/>
                      <a:pt x="6743" y="9547"/>
                      <a:pt x="6522" y="9547"/>
                    </a:cubicBezTo>
                    <a:lnTo>
                      <a:pt x="5167" y="9547"/>
                    </a:lnTo>
                    <a:cubicBezTo>
                      <a:pt x="4947" y="9547"/>
                      <a:pt x="4789" y="9389"/>
                      <a:pt x="4789" y="9200"/>
                    </a:cubicBezTo>
                    <a:lnTo>
                      <a:pt x="4789" y="8696"/>
                    </a:lnTo>
                    <a:cubicBezTo>
                      <a:pt x="4695" y="8664"/>
                      <a:pt x="4600" y="8601"/>
                      <a:pt x="4537" y="8570"/>
                    </a:cubicBezTo>
                    <a:lnTo>
                      <a:pt x="4159" y="8916"/>
                    </a:lnTo>
                    <a:cubicBezTo>
                      <a:pt x="4112" y="8979"/>
                      <a:pt x="4025" y="9011"/>
                      <a:pt x="3935" y="9011"/>
                    </a:cubicBezTo>
                    <a:cubicBezTo>
                      <a:pt x="3844" y="9011"/>
                      <a:pt x="3750" y="8979"/>
                      <a:pt x="3687" y="8916"/>
                    </a:cubicBezTo>
                    <a:lnTo>
                      <a:pt x="2710" y="7940"/>
                    </a:lnTo>
                    <a:cubicBezTo>
                      <a:pt x="2584" y="7814"/>
                      <a:pt x="2584" y="7593"/>
                      <a:pt x="2710" y="7467"/>
                    </a:cubicBezTo>
                    <a:lnTo>
                      <a:pt x="3057" y="7121"/>
                    </a:lnTo>
                    <a:cubicBezTo>
                      <a:pt x="3025" y="7026"/>
                      <a:pt x="2994" y="6932"/>
                      <a:pt x="2962" y="6837"/>
                    </a:cubicBezTo>
                    <a:lnTo>
                      <a:pt x="2426" y="6837"/>
                    </a:lnTo>
                    <a:cubicBezTo>
                      <a:pt x="2237" y="6837"/>
                      <a:pt x="2080" y="6680"/>
                      <a:pt x="2080" y="6491"/>
                    </a:cubicBezTo>
                    <a:lnTo>
                      <a:pt x="2080" y="5104"/>
                    </a:lnTo>
                    <a:cubicBezTo>
                      <a:pt x="2080" y="4915"/>
                      <a:pt x="2237" y="4758"/>
                      <a:pt x="2426" y="4758"/>
                    </a:cubicBezTo>
                    <a:lnTo>
                      <a:pt x="2962" y="4758"/>
                    </a:lnTo>
                    <a:cubicBezTo>
                      <a:pt x="2994" y="4632"/>
                      <a:pt x="3025" y="4569"/>
                      <a:pt x="3057" y="4474"/>
                    </a:cubicBezTo>
                    <a:lnTo>
                      <a:pt x="2710" y="4128"/>
                    </a:lnTo>
                    <a:cubicBezTo>
                      <a:pt x="2584" y="4002"/>
                      <a:pt x="2584" y="3781"/>
                      <a:pt x="2710" y="3655"/>
                    </a:cubicBezTo>
                    <a:lnTo>
                      <a:pt x="3687" y="2678"/>
                    </a:lnTo>
                    <a:cubicBezTo>
                      <a:pt x="3750" y="2615"/>
                      <a:pt x="3844" y="2584"/>
                      <a:pt x="3935" y="2584"/>
                    </a:cubicBezTo>
                    <a:cubicBezTo>
                      <a:pt x="4025" y="2584"/>
                      <a:pt x="4112" y="2615"/>
                      <a:pt x="4159" y="2678"/>
                    </a:cubicBezTo>
                    <a:lnTo>
                      <a:pt x="4537" y="3025"/>
                    </a:lnTo>
                    <a:cubicBezTo>
                      <a:pt x="4600" y="2994"/>
                      <a:pt x="4726" y="2962"/>
                      <a:pt x="4789" y="2899"/>
                    </a:cubicBezTo>
                    <a:lnTo>
                      <a:pt x="4789" y="2395"/>
                    </a:lnTo>
                    <a:cubicBezTo>
                      <a:pt x="4789" y="2206"/>
                      <a:pt x="4947" y="2048"/>
                      <a:pt x="5167" y="2048"/>
                    </a:cubicBezTo>
                    <a:close/>
                    <a:moveTo>
                      <a:pt x="5829" y="1"/>
                    </a:moveTo>
                    <a:cubicBezTo>
                      <a:pt x="2647" y="1"/>
                      <a:pt x="1" y="2647"/>
                      <a:pt x="1" y="5829"/>
                    </a:cubicBezTo>
                    <a:cubicBezTo>
                      <a:pt x="1" y="6837"/>
                      <a:pt x="284" y="7877"/>
                      <a:pt x="820" y="8790"/>
                    </a:cubicBezTo>
                    <a:lnTo>
                      <a:pt x="32" y="11185"/>
                    </a:lnTo>
                    <a:cubicBezTo>
                      <a:pt x="1" y="11311"/>
                      <a:pt x="32" y="11468"/>
                      <a:pt x="127" y="11531"/>
                    </a:cubicBezTo>
                    <a:cubicBezTo>
                      <a:pt x="174" y="11602"/>
                      <a:pt x="274" y="11638"/>
                      <a:pt x="375" y="11638"/>
                    </a:cubicBezTo>
                    <a:cubicBezTo>
                      <a:pt x="408" y="11638"/>
                      <a:pt x="442" y="11634"/>
                      <a:pt x="473" y="11626"/>
                    </a:cubicBezTo>
                    <a:lnTo>
                      <a:pt x="2868" y="10838"/>
                    </a:lnTo>
                    <a:cubicBezTo>
                      <a:pt x="3781" y="11374"/>
                      <a:pt x="4789" y="11657"/>
                      <a:pt x="5829" y="11657"/>
                    </a:cubicBezTo>
                    <a:cubicBezTo>
                      <a:pt x="9011" y="11657"/>
                      <a:pt x="11657" y="9011"/>
                      <a:pt x="11657" y="5829"/>
                    </a:cubicBezTo>
                    <a:cubicBezTo>
                      <a:pt x="11657" y="2584"/>
                      <a:pt x="9011" y="1"/>
                      <a:pt x="5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-34644175" y="3680950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cubicBezTo>
                      <a:pt x="1576" y="2048"/>
                      <a:pt x="2048" y="1576"/>
                      <a:pt x="2048" y="1040"/>
                    </a:cubicBezTo>
                    <a:cubicBezTo>
                      <a:pt x="2048" y="441"/>
                      <a:pt x="1576" y="0"/>
                      <a:pt x="10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" name="Google Shape;129;p4"/>
          <p:cNvGrpSpPr/>
          <p:nvPr/>
        </p:nvGrpSpPr>
        <p:grpSpPr>
          <a:xfrm>
            <a:off x="783044" y="1093000"/>
            <a:ext cx="4109137" cy="962550"/>
            <a:chOff x="1278288" y="800475"/>
            <a:chExt cx="3126959" cy="962550"/>
          </a:xfrm>
        </p:grpSpPr>
        <p:sp>
          <p:nvSpPr>
            <p:cNvPr id="130" name="Google Shape;130;p4"/>
            <p:cNvSpPr/>
            <p:nvPr/>
          </p:nvSpPr>
          <p:spPr>
            <a:xfrm>
              <a:off x="1278288" y="800475"/>
              <a:ext cx="585188" cy="698525"/>
            </a:xfrm>
            <a:custGeom>
              <a:avLst/>
              <a:gdLst/>
              <a:ahLst/>
              <a:cxnLst/>
              <a:rect l="l" t="t" r="r" b="b"/>
              <a:pathLst>
                <a:path w="33564" h="27941" extrusionOk="0">
                  <a:moveTo>
                    <a:pt x="6111" y="1"/>
                  </a:moveTo>
                  <a:cubicBezTo>
                    <a:pt x="3455" y="1"/>
                    <a:pt x="0" y="300"/>
                    <a:pt x="0" y="4593"/>
                  </a:cubicBezTo>
                  <a:lnTo>
                    <a:pt x="0" y="6200"/>
                  </a:lnTo>
                  <a:lnTo>
                    <a:pt x="0" y="27941"/>
                  </a:lnTo>
                  <a:cubicBezTo>
                    <a:pt x="0" y="23649"/>
                    <a:pt x="3455" y="23349"/>
                    <a:pt x="6111" y="23349"/>
                  </a:cubicBezTo>
                  <a:cubicBezTo>
                    <a:pt x="6542" y="23349"/>
                    <a:pt x="6952" y="23357"/>
                    <a:pt x="7323" y="23357"/>
                  </a:cubicBezTo>
                  <a:lnTo>
                    <a:pt x="7323" y="23345"/>
                  </a:lnTo>
                  <a:lnTo>
                    <a:pt x="21896" y="23345"/>
                  </a:lnTo>
                  <a:cubicBezTo>
                    <a:pt x="28337" y="23345"/>
                    <a:pt x="33564" y="18130"/>
                    <a:pt x="33564" y="11677"/>
                  </a:cubicBezTo>
                  <a:cubicBezTo>
                    <a:pt x="33564" y="5235"/>
                    <a:pt x="28337" y="9"/>
                    <a:pt x="21896" y="9"/>
                  </a:cubicBezTo>
                  <a:lnTo>
                    <a:pt x="7323" y="9"/>
                  </a:lnTo>
                  <a:cubicBezTo>
                    <a:pt x="6952" y="9"/>
                    <a:pt x="6542" y="1"/>
                    <a:pt x="6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278300" y="911700"/>
              <a:ext cx="3126947" cy="698925"/>
            </a:xfrm>
            <a:custGeom>
              <a:avLst/>
              <a:gdLst/>
              <a:ahLst/>
              <a:cxnLst/>
              <a:rect l="l" t="t" r="r" b="b"/>
              <a:pathLst>
                <a:path w="116265" h="27957" extrusionOk="0">
                  <a:moveTo>
                    <a:pt x="0" y="1"/>
                  </a:moveTo>
                  <a:lnTo>
                    <a:pt x="0" y="21741"/>
                  </a:lnTo>
                  <a:lnTo>
                    <a:pt x="0" y="23361"/>
                  </a:lnTo>
                  <a:cubicBezTo>
                    <a:pt x="0" y="27653"/>
                    <a:pt x="3455" y="27952"/>
                    <a:pt x="6111" y="27952"/>
                  </a:cubicBezTo>
                  <a:cubicBezTo>
                    <a:pt x="6542" y="27952"/>
                    <a:pt x="6952" y="27945"/>
                    <a:pt x="7323" y="27945"/>
                  </a:cubicBezTo>
                  <a:lnTo>
                    <a:pt x="7323" y="27956"/>
                  </a:lnTo>
                  <a:lnTo>
                    <a:pt x="104597" y="27956"/>
                  </a:lnTo>
                  <a:cubicBezTo>
                    <a:pt x="111038" y="27956"/>
                    <a:pt x="116265" y="22730"/>
                    <a:pt x="116265" y="16276"/>
                  </a:cubicBezTo>
                  <a:cubicBezTo>
                    <a:pt x="116265" y="9835"/>
                    <a:pt x="111038" y="4608"/>
                    <a:pt x="104597" y="4608"/>
                  </a:cubicBezTo>
                  <a:lnTo>
                    <a:pt x="7323" y="4608"/>
                  </a:lnTo>
                  <a:lnTo>
                    <a:pt x="7323" y="4596"/>
                  </a:lnTo>
                  <a:cubicBezTo>
                    <a:pt x="6961" y="4596"/>
                    <a:pt x="6563" y="4604"/>
                    <a:pt x="6144" y="4604"/>
                  </a:cubicBezTo>
                  <a:cubicBezTo>
                    <a:pt x="3484" y="4604"/>
                    <a:pt x="0" y="4310"/>
                    <a:pt x="0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278288" y="950100"/>
              <a:ext cx="585180" cy="583725"/>
            </a:xfrm>
            <a:custGeom>
              <a:avLst/>
              <a:gdLst/>
              <a:ahLst/>
              <a:cxnLst/>
              <a:rect l="l" t="t" r="r" b="b"/>
              <a:pathLst>
                <a:path w="34529" h="23349" extrusionOk="0">
                  <a:moveTo>
                    <a:pt x="179" y="1"/>
                  </a:moveTo>
                  <a:cubicBezTo>
                    <a:pt x="60" y="441"/>
                    <a:pt x="0" y="929"/>
                    <a:pt x="0" y="1513"/>
                  </a:cubicBezTo>
                  <a:lnTo>
                    <a:pt x="0" y="3120"/>
                  </a:lnTo>
                  <a:lnTo>
                    <a:pt x="0" y="20205"/>
                  </a:lnTo>
                  <a:lnTo>
                    <a:pt x="0" y="21825"/>
                  </a:lnTo>
                  <a:cubicBezTo>
                    <a:pt x="0" y="22396"/>
                    <a:pt x="60" y="22908"/>
                    <a:pt x="179" y="23349"/>
                  </a:cubicBezTo>
                  <a:cubicBezTo>
                    <a:pt x="934" y="20479"/>
                    <a:pt x="3946" y="20258"/>
                    <a:pt x="6319" y="20258"/>
                  </a:cubicBezTo>
                  <a:cubicBezTo>
                    <a:pt x="6752" y="20258"/>
                    <a:pt x="7164" y="20265"/>
                    <a:pt x="7537" y="20265"/>
                  </a:cubicBezTo>
                  <a:lnTo>
                    <a:pt x="22527" y="20265"/>
                  </a:lnTo>
                  <a:cubicBezTo>
                    <a:pt x="29159" y="20265"/>
                    <a:pt x="34528" y="15038"/>
                    <a:pt x="34528" y="8597"/>
                  </a:cubicBezTo>
                  <a:cubicBezTo>
                    <a:pt x="34528" y="6597"/>
                    <a:pt x="34016" y="4715"/>
                    <a:pt x="33112" y="3072"/>
                  </a:cubicBezTo>
                  <a:lnTo>
                    <a:pt x="7323" y="3072"/>
                  </a:lnTo>
                  <a:lnTo>
                    <a:pt x="7323" y="3060"/>
                  </a:lnTo>
                  <a:cubicBezTo>
                    <a:pt x="6959" y="3060"/>
                    <a:pt x="6557" y="3068"/>
                    <a:pt x="6134" y="3068"/>
                  </a:cubicBezTo>
                  <a:cubicBezTo>
                    <a:pt x="3834" y="3068"/>
                    <a:pt x="923" y="2847"/>
                    <a:pt x="179" y="1"/>
                  </a:cubicBezTo>
                  <a:close/>
                </a:path>
              </a:pathLst>
            </a:custGeom>
            <a:solidFill>
              <a:srgbClr val="0C8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278293" y="812400"/>
              <a:ext cx="585188" cy="698800"/>
            </a:xfrm>
            <a:custGeom>
              <a:avLst/>
              <a:gdLst/>
              <a:ahLst/>
              <a:cxnLst/>
              <a:rect l="l" t="t" r="r" b="b"/>
              <a:pathLst>
                <a:path w="33564" h="27952" extrusionOk="0">
                  <a:moveTo>
                    <a:pt x="6144" y="1"/>
                  </a:moveTo>
                  <a:cubicBezTo>
                    <a:pt x="3484" y="1"/>
                    <a:pt x="0" y="294"/>
                    <a:pt x="0" y="4604"/>
                  </a:cubicBezTo>
                  <a:lnTo>
                    <a:pt x="0" y="6211"/>
                  </a:lnTo>
                  <a:lnTo>
                    <a:pt x="0" y="27952"/>
                  </a:lnTo>
                  <a:cubicBezTo>
                    <a:pt x="0" y="23660"/>
                    <a:pt x="3455" y="23360"/>
                    <a:pt x="6111" y="23360"/>
                  </a:cubicBezTo>
                  <a:cubicBezTo>
                    <a:pt x="6542" y="23360"/>
                    <a:pt x="6952" y="23368"/>
                    <a:pt x="7323" y="23368"/>
                  </a:cubicBezTo>
                  <a:lnTo>
                    <a:pt x="7323" y="23356"/>
                  </a:lnTo>
                  <a:lnTo>
                    <a:pt x="21896" y="23356"/>
                  </a:lnTo>
                  <a:cubicBezTo>
                    <a:pt x="28337" y="23356"/>
                    <a:pt x="33564" y="18129"/>
                    <a:pt x="33564" y="11688"/>
                  </a:cubicBezTo>
                  <a:cubicBezTo>
                    <a:pt x="33564" y="5235"/>
                    <a:pt x="28337" y="8"/>
                    <a:pt x="21896" y="8"/>
                  </a:cubicBezTo>
                  <a:lnTo>
                    <a:pt x="7323" y="8"/>
                  </a:lnTo>
                  <a:cubicBezTo>
                    <a:pt x="6961" y="8"/>
                    <a:pt x="6563" y="1"/>
                    <a:pt x="614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966194" y="1102000"/>
              <a:ext cx="340500" cy="434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5EB2F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200">
                <a:solidFill>
                  <a:srgbClr val="5EB2F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11980" y="1246425"/>
              <a:ext cx="2166300" cy="5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Digitizing Historical Arabic Manuscripts</a:t>
              </a:r>
              <a:endParaRPr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2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6" name="Google Shape;136;p4"/>
          <p:cNvSpPr/>
          <p:nvPr/>
        </p:nvSpPr>
        <p:spPr>
          <a:xfrm>
            <a:off x="1019424" y="1202323"/>
            <a:ext cx="372740" cy="379268"/>
          </a:xfrm>
          <a:custGeom>
            <a:avLst/>
            <a:gdLst/>
            <a:ahLst/>
            <a:cxnLst/>
            <a:rect l="l" t="t" r="r" b="b"/>
            <a:pathLst>
              <a:path w="9383" h="9371" extrusionOk="0">
                <a:moveTo>
                  <a:pt x="2774" y="4180"/>
                </a:moveTo>
                <a:cubicBezTo>
                  <a:pt x="3024" y="4180"/>
                  <a:pt x="3215" y="4370"/>
                  <a:pt x="3215" y="4608"/>
                </a:cubicBezTo>
                <a:cubicBezTo>
                  <a:pt x="3215" y="4858"/>
                  <a:pt x="3024" y="5049"/>
                  <a:pt x="2774" y="5049"/>
                </a:cubicBezTo>
                <a:cubicBezTo>
                  <a:pt x="2536" y="5049"/>
                  <a:pt x="2334" y="4858"/>
                  <a:pt x="2334" y="4608"/>
                </a:cubicBezTo>
                <a:cubicBezTo>
                  <a:pt x="2334" y="4370"/>
                  <a:pt x="2536" y="4180"/>
                  <a:pt x="2774" y="4180"/>
                </a:cubicBezTo>
                <a:close/>
                <a:moveTo>
                  <a:pt x="4703" y="4180"/>
                </a:moveTo>
                <a:cubicBezTo>
                  <a:pt x="4953" y="4180"/>
                  <a:pt x="5144" y="4370"/>
                  <a:pt x="5144" y="4608"/>
                </a:cubicBezTo>
                <a:cubicBezTo>
                  <a:pt x="5144" y="4858"/>
                  <a:pt x="4953" y="5049"/>
                  <a:pt x="4703" y="5049"/>
                </a:cubicBezTo>
                <a:cubicBezTo>
                  <a:pt x="4465" y="5049"/>
                  <a:pt x="4263" y="4858"/>
                  <a:pt x="4263" y="4608"/>
                </a:cubicBezTo>
                <a:cubicBezTo>
                  <a:pt x="4263" y="4370"/>
                  <a:pt x="4465" y="4180"/>
                  <a:pt x="4703" y="4180"/>
                </a:cubicBezTo>
                <a:close/>
                <a:moveTo>
                  <a:pt x="6691" y="4180"/>
                </a:moveTo>
                <a:cubicBezTo>
                  <a:pt x="6941" y="4180"/>
                  <a:pt x="7132" y="4370"/>
                  <a:pt x="7132" y="4608"/>
                </a:cubicBezTo>
                <a:cubicBezTo>
                  <a:pt x="7132" y="4858"/>
                  <a:pt x="6941" y="5049"/>
                  <a:pt x="6691" y="5049"/>
                </a:cubicBezTo>
                <a:cubicBezTo>
                  <a:pt x="6453" y="5049"/>
                  <a:pt x="6251" y="4858"/>
                  <a:pt x="6251" y="4608"/>
                </a:cubicBezTo>
                <a:cubicBezTo>
                  <a:pt x="6251" y="4370"/>
                  <a:pt x="6453" y="4180"/>
                  <a:pt x="6691" y="4180"/>
                </a:cubicBezTo>
                <a:close/>
                <a:moveTo>
                  <a:pt x="4691" y="1"/>
                </a:moveTo>
                <a:cubicBezTo>
                  <a:pt x="2108" y="1"/>
                  <a:pt x="0" y="2096"/>
                  <a:pt x="0" y="4692"/>
                </a:cubicBezTo>
                <a:cubicBezTo>
                  <a:pt x="0" y="5894"/>
                  <a:pt x="464" y="7002"/>
                  <a:pt x="1215" y="7835"/>
                </a:cubicBezTo>
                <a:lnTo>
                  <a:pt x="310" y="9252"/>
                </a:lnTo>
                <a:lnTo>
                  <a:pt x="2179" y="8645"/>
                </a:lnTo>
                <a:cubicBezTo>
                  <a:pt x="2905" y="9109"/>
                  <a:pt x="3763" y="9371"/>
                  <a:pt x="4691" y="9371"/>
                </a:cubicBezTo>
                <a:cubicBezTo>
                  <a:pt x="7287" y="9371"/>
                  <a:pt x="9382" y="7275"/>
                  <a:pt x="9382" y="4692"/>
                </a:cubicBezTo>
                <a:cubicBezTo>
                  <a:pt x="9382" y="2096"/>
                  <a:pt x="7287" y="1"/>
                  <a:pt x="46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Motivation</a:t>
            </a:r>
            <a:endParaRPr sz="4900" b="1">
              <a:solidFill>
                <a:schemeClr val="lt2"/>
              </a:solidFill>
            </a:endParaRPr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175" y="1147225"/>
            <a:ext cx="3139850" cy="377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5250" y="1059100"/>
            <a:ext cx="2805404" cy="186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5250" y="3872263"/>
            <a:ext cx="2805405" cy="109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5250" y="2928161"/>
            <a:ext cx="2809225" cy="9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7">
            <a:alphaModFix/>
          </a:blip>
          <a:srcRect l="5725" r="14751"/>
          <a:stretch/>
        </p:blipFill>
        <p:spPr>
          <a:xfrm>
            <a:off x="4159612" y="2171500"/>
            <a:ext cx="1657938" cy="20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b="1">
                <a:solidFill>
                  <a:schemeClr val="lt2"/>
                </a:solidFill>
              </a:rPr>
              <a:t>Market Survey</a:t>
            </a:r>
            <a:endParaRPr sz="4100" b="1"/>
          </a:p>
        </p:txBody>
      </p:sp>
      <p:sp>
        <p:nvSpPr>
          <p:cNvPr id="152" name="Google Shape;152;p6"/>
          <p:cNvSpPr txBox="1">
            <a:spLocks noGrp="1"/>
          </p:cNvSpPr>
          <p:nvPr>
            <p:ph type="body" idx="1"/>
          </p:nvPr>
        </p:nvSpPr>
        <p:spPr>
          <a:xfrm>
            <a:off x="311700" y="981883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 b="1" dirty="0"/>
              <a:t>Sotoor RDI</a:t>
            </a:r>
            <a:endParaRPr sz="1900" b="1" dirty="0"/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50" y="1559575"/>
            <a:ext cx="3315850" cy="3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/>
          <p:nvPr/>
        </p:nvSpPr>
        <p:spPr>
          <a:xfrm>
            <a:off x="4088453" y="3029254"/>
            <a:ext cx="1629300" cy="54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7525" y="1449425"/>
            <a:ext cx="2992350" cy="34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1439012d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 b="1">
                <a:solidFill>
                  <a:schemeClr val="lt2"/>
                </a:solidFill>
              </a:rPr>
              <a:t>Market Survey</a:t>
            </a:r>
            <a:endParaRPr sz="5000"/>
          </a:p>
        </p:txBody>
      </p:sp>
      <p:sp>
        <p:nvSpPr>
          <p:cNvPr id="161" name="Google Shape;161;g13d1439012d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/>
              <a:t>Transkribus</a:t>
            </a:r>
            <a:endParaRPr sz="2000" b="1"/>
          </a:p>
        </p:txBody>
      </p:sp>
      <p:pic>
        <p:nvPicPr>
          <p:cNvPr id="2" name="Transkribus">
            <a:hlinkClick r:id="" action="ppaction://media"/>
            <a:extLst>
              <a:ext uri="{FF2B5EF4-FFF2-40B4-BE49-F238E27FC236}">
                <a16:creationId xmlns:a16="http://schemas.microsoft.com/office/drawing/2014/main" id="{4A904D1A-2176-4CC7-A312-3371C9D50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5822" y="1121653"/>
            <a:ext cx="6520721" cy="3847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>
                <a:solidFill>
                  <a:schemeClr val="lt2"/>
                </a:solidFill>
              </a:rPr>
              <a:t>Feasibility</a:t>
            </a:r>
            <a:r>
              <a:rPr lang="en" sz="5000" b="1"/>
              <a:t> </a:t>
            </a:r>
            <a:r>
              <a:rPr lang="en" sz="5000" b="1">
                <a:solidFill>
                  <a:schemeClr val="lt2"/>
                </a:solidFill>
              </a:rPr>
              <a:t>Study</a:t>
            </a:r>
            <a:endParaRPr sz="5000" b="1"/>
          </a:p>
        </p:txBody>
      </p:sp>
      <p:sp>
        <p:nvSpPr>
          <p:cNvPr id="169" name="Google Shape;169;p7"/>
          <p:cNvSpPr txBox="1"/>
          <p:nvPr/>
        </p:nvSpPr>
        <p:spPr>
          <a:xfrm>
            <a:off x="6309317" y="781430"/>
            <a:ext cx="24474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Digital Transformation</a:t>
            </a:r>
            <a:endParaRPr sz="16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" name="Google Shape;173;p7"/>
          <p:cNvCxnSpPr/>
          <p:nvPr/>
        </p:nvCxnSpPr>
        <p:spPr>
          <a:xfrm>
            <a:off x="5314840" y="2071130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155B54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74" name="Google Shape;174;p7"/>
          <p:cNvGrpSpPr/>
          <p:nvPr/>
        </p:nvGrpSpPr>
        <p:grpSpPr>
          <a:xfrm>
            <a:off x="5209838" y="2791850"/>
            <a:ext cx="4079866" cy="1289700"/>
            <a:chOff x="5209838" y="2791850"/>
            <a:chExt cx="4079866" cy="1289700"/>
          </a:xfrm>
        </p:grpSpPr>
        <p:sp>
          <p:nvSpPr>
            <p:cNvPr id="175" name="Google Shape;175;p7"/>
            <p:cNvSpPr txBox="1"/>
            <p:nvPr/>
          </p:nvSpPr>
          <p:spPr>
            <a:xfrm>
              <a:off x="6467904" y="2791850"/>
              <a:ext cx="2821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Manuscript Investigators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6" name="Google Shape;176;p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77" name="Google Shape;177;p7"/>
          <p:cNvGrpSpPr/>
          <p:nvPr/>
        </p:nvGrpSpPr>
        <p:grpSpPr>
          <a:xfrm>
            <a:off x="2662212" y="728462"/>
            <a:ext cx="3814835" cy="3790597"/>
            <a:chOff x="2662212" y="676343"/>
            <a:chExt cx="3814835" cy="3790597"/>
          </a:xfrm>
        </p:grpSpPr>
        <p:sp>
          <p:nvSpPr>
            <p:cNvPr id="178" name="Google Shape;178;p7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" name="Google Shape;181;p7"/>
            <p:cNvGrpSpPr/>
            <p:nvPr/>
          </p:nvGrpSpPr>
          <p:grpSpPr>
            <a:xfrm rot="-7200165">
              <a:off x="3337679" y="2826786"/>
              <a:ext cx="585010" cy="585535"/>
              <a:chOff x="1967628" y="812211"/>
              <a:chExt cx="587999" cy="587999"/>
            </a:xfrm>
          </p:grpSpPr>
          <p:sp>
            <p:nvSpPr>
              <p:cNvPr id="182" name="Google Shape;182;p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249C90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2352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7"/>
            <p:cNvGrpSpPr/>
            <p:nvPr/>
          </p:nvGrpSpPr>
          <p:grpSpPr>
            <a:xfrm>
              <a:off x="4264097" y="1180331"/>
              <a:ext cx="585000" cy="585529"/>
              <a:chOff x="1970048" y="811613"/>
              <a:chExt cx="587999" cy="587999"/>
            </a:xfrm>
          </p:grpSpPr>
          <p:sp>
            <p:nvSpPr>
              <p:cNvPr id="185" name="Google Shape;185;p7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2352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187;p7"/>
            <p:cNvGrpSpPr/>
            <p:nvPr/>
          </p:nvGrpSpPr>
          <p:grpSpPr>
            <a:xfrm rot="7200165">
              <a:off x="5229931" y="2804716"/>
              <a:ext cx="585010" cy="585535"/>
              <a:chOff x="1977085" y="811649"/>
              <a:chExt cx="587999" cy="587999"/>
            </a:xfrm>
          </p:grpSpPr>
          <p:sp>
            <p:nvSpPr>
              <p:cNvPr id="188" name="Google Shape;188;p7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2352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0" name="Google Shape;190;p7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sz="1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7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sz="1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7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sz="1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93" name="Google Shape;19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026" y="1457190"/>
            <a:ext cx="1289701" cy="128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76" y="2263688"/>
            <a:ext cx="1224299" cy="1281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1325" y="3574550"/>
            <a:ext cx="981751" cy="123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16EA1-CA3D-45CC-A1EC-C6B363055A6E}"/>
              </a:ext>
            </a:extLst>
          </p:cNvPr>
          <p:cNvSpPr txBox="1"/>
          <p:nvPr/>
        </p:nvSpPr>
        <p:spPr>
          <a:xfrm>
            <a:off x="296308" y="1928778"/>
            <a:ext cx="286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Non-Specialized Students</a:t>
            </a:r>
            <a:endParaRPr lang="en-US" sz="11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" name="Google Shape;173;p7">
            <a:extLst>
              <a:ext uri="{FF2B5EF4-FFF2-40B4-BE49-F238E27FC236}">
                <a16:creationId xmlns:a16="http://schemas.microsoft.com/office/drawing/2014/main" id="{4F71CB1F-C0D3-4C19-9749-7F26909B1DC9}"/>
              </a:ext>
            </a:extLst>
          </p:cNvPr>
          <p:cNvCxnSpPr>
            <a:cxnSpLocks/>
          </p:cNvCxnSpPr>
          <p:nvPr/>
        </p:nvCxnSpPr>
        <p:spPr>
          <a:xfrm flipH="1">
            <a:off x="2450891" y="2600188"/>
            <a:ext cx="741536" cy="0"/>
          </a:xfrm>
          <a:prstGeom prst="straightConnector1">
            <a:avLst/>
          </a:prstGeom>
          <a:noFill/>
          <a:ln w="9525" cap="flat" cmpd="sng">
            <a:solidFill>
              <a:srgbClr val="155B54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000" b="1" dirty="0">
                <a:solidFill>
                  <a:schemeClr val="lt2"/>
                </a:solidFill>
              </a:rPr>
              <a:t>Contribution</a:t>
            </a:r>
            <a:endParaRPr sz="5000" b="1" dirty="0">
              <a:solidFill>
                <a:schemeClr val="lt2"/>
              </a:solidFill>
            </a:endParaRPr>
          </a:p>
        </p:txBody>
      </p:sp>
      <p:grpSp>
        <p:nvGrpSpPr>
          <p:cNvPr id="201" name="Google Shape;201;p8"/>
          <p:cNvGrpSpPr/>
          <p:nvPr/>
        </p:nvGrpSpPr>
        <p:grpSpPr>
          <a:xfrm>
            <a:off x="181025" y="1147226"/>
            <a:ext cx="8667982" cy="832726"/>
            <a:chOff x="2206725" y="1254350"/>
            <a:chExt cx="7257185" cy="757850"/>
          </a:xfrm>
        </p:grpSpPr>
        <p:sp>
          <p:nvSpPr>
            <p:cNvPr id="202" name="Google Shape;202;p8"/>
            <p:cNvSpPr/>
            <p:nvPr/>
          </p:nvSpPr>
          <p:spPr>
            <a:xfrm>
              <a:off x="2820775" y="1614200"/>
              <a:ext cx="1440375" cy="25"/>
            </a:xfrm>
            <a:custGeom>
              <a:avLst/>
              <a:gdLst/>
              <a:ahLst/>
              <a:cxnLst/>
              <a:rect l="l" t="t" r="r" b="b"/>
              <a:pathLst>
                <a:path w="57615" h="1" fill="none" extrusionOk="0">
                  <a:moveTo>
                    <a:pt x="1" y="1"/>
                  </a:moveTo>
                  <a:lnTo>
                    <a:pt x="57615" y="1"/>
                  </a:lnTo>
                </a:path>
              </a:pathLst>
            </a:custGeom>
            <a:noFill/>
            <a:ln w="33625" cap="rnd" cmpd="sng">
              <a:solidFill>
                <a:srgbClr val="69E78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2206725" y="12543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0"/>
                  </a:moveTo>
                  <a:lnTo>
                    <a:pt x="0" y="7572"/>
                  </a:lnTo>
                  <a:lnTo>
                    <a:pt x="0" y="22729"/>
                  </a:lnTo>
                  <a:lnTo>
                    <a:pt x="13133" y="30313"/>
                  </a:lnTo>
                  <a:lnTo>
                    <a:pt x="26253" y="22729"/>
                  </a:lnTo>
                  <a:lnTo>
                    <a:pt x="26253" y="7572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9E7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268325" y="13251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9" y="1"/>
                  </a:moveTo>
                  <a:lnTo>
                    <a:pt x="1" y="6156"/>
                  </a:lnTo>
                  <a:lnTo>
                    <a:pt x="1" y="18479"/>
                  </a:lnTo>
                  <a:lnTo>
                    <a:pt x="10669" y="24635"/>
                  </a:lnTo>
                  <a:lnTo>
                    <a:pt x="21337" y="18479"/>
                  </a:lnTo>
                  <a:lnTo>
                    <a:pt x="21337" y="6156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2369825" y="1468050"/>
              <a:ext cx="330125" cy="330125"/>
            </a:xfrm>
            <a:custGeom>
              <a:avLst/>
              <a:gdLst/>
              <a:ahLst/>
              <a:cxnLst/>
              <a:rect l="l" t="t" r="r" b="b"/>
              <a:pathLst>
                <a:path w="13205" h="13205" extrusionOk="0">
                  <a:moveTo>
                    <a:pt x="6611" y="2399"/>
                  </a:moveTo>
                  <a:cubicBezTo>
                    <a:pt x="7277" y="2399"/>
                    <a:pt x="7954" y="2558"/>
                    <a:pt x="8585" y="2894"/>
                  </a:cubicBezTo>
                  <a:cubicBezTo>
                    <a:pt x="10633" y="3977"/>
                    <a:pt x="11407" y="6525"/>
                    <a:pt x="10324" y="8585"/>
                  </a:cubicBezTo>
                  <a:cubicBezTo>
                    <a:pt x="9564" y="10005"/>
                    <a:pt x="8105" y="10813"/>
                    <a:pt x="6599" y="10813"/>
                  </a:cubicBezTo>
                  <a:cubicBezTo>
                    <a:pt x="5934" y="10813"/>
                    <a:pt x="5260" y="10655"/>
                    <a:pt x="4632" y="10323"/>
                  </a:cubicBezTo>
                  <a:cubicBezTo>
                    <a:pt x="2584" y="9228"/>
                    <a:pt x="1799" y="6680"/>
                    <a:pt x="2894" y="4632"/>
                  </a:cubicBezTo>
                  <a:cubicBezTo>
                    <a:pt x="3654" y="3212"/>
                    <a:pt x="5106" y="2399"/>
                    <a:pt x="6611" y="2399"/>
                  </a:cubicBezTo>
                  <a:close/>
                  <a:moveTo>
                    <a:pt x="5680" y="1"/>
                  </a:moveTo>
                  <a:lnTo>
                    <a:pt x="3692" y="608"/>
                  </a:lnTo>
                  <a:lnTo>
                    <a:pt x="3977" y="1548"/>
                  </a:lnTo>
                  <a:cubicBezTo>
                    <a:pt x="3287" y="1918"/>
                    <a:pt x="2656" y="2418"/>
                    <a:pt x="2156" y="3061"/>
                  </a:cubicBezTo>
                  <a:lnTo>
                    <a:pt x="1275" y="2596"/>
                  </a:lnTo>
                  <a:lnTo>
                    <a:pt x="298" y="4430"/>
                  </a:lnTo>
                  <a:lnTo>
                    <a:pt x="1180" y="4894"/>
                  </a:lnTo>
                  <a:cubicBezTo>
                    <a:pt x="929" y="5668"/>
                    <a:pt x="858" y="6466"/>
                    <a:pt x="941" y="7252"/>
                  </a:cubicBezTo>
                  <a:lnTo>
                    <a:pt x="1" y="7537"/>
                  </a:lnTo>
                  <a:lnTo>
                    <a:pt x="608" y="9526"/>
                  </a:lnTo>
                  <a:lnTo>
                    <a:pt x="1549" y="9240"/>
                  </a:lnTo>
                  <a:cubicBezTo>
                    <a:pt x="1918" y="9930"/>
                    <a:pt x="2418" y="10561"/>
                    <a:pt x="3061" y="11062"/>
                  </a:cubicBezTo>
                  <a:lnTo>
                    <a:pt x="2596" y="11931"/>
                  </a:lnTo>
                  <a:lnTo>
                    <a:pt x="4430" y="12907"/>
                  </a:lnTo>
                  <a:lnTo>
                    <a:pt x="4894" y="12038"/>
                  </a:lnTo>
                  <a:cubicBezTo>
                    <a:pt x="5449" y="12217"/>
                    <a:pt x="6016" y="12305"/>
                    <a:pt x="6583" y="12305"/>
                  </a:cubicBezTo>
                  <a:cubicBezTo>
                    <a:pt x="6806" y="12305"/>
                    <a:pt x="7029" y="12291"/>
                    <a:pt x="7252" y="12264"/>
                  </a:cubicBezTo>
                  <a:lnTo>
                    <a:pt x="7537" y="13205"/>
                  </a:lnTo>
                  <a:lnTo>
                    <a:pt x="9526" y="12597"/>
                  </a:lnTo>
                  <a:lnTo>
                    <a:pt x="9240" y="11657"/>
                  </a:lnTo>
                  <a:cubicBezTo>
                    <a:pt x="9931" y="11300"/>
                    <a:pt x="10562" y="10788"/>
                    <a:pt x="11062" y="10157"/>
                  </a:cubicBezTo>
                  <a:lnTo>
                    <a:pt x="11931" y="10621"/>
                  </a:lnTo>
                  <a:lnTo>
                    <a:pt x="12907" y="8776"/>
                  </a:lnTo>
                  <a:lnTo>
                    <a:pt x="12038" y="8323"/>
                  </a:lnTo>
                  <a:cubicBezTo>
                    <a:pt x="12288" y="7537"/>
                    <a:pt x="12359" y="6740"/>
                    <a:pt x="12264" y="5966"/>
                  </a:cubicBezTo>
                  <a:lnTo>
                    <a:pt x="13205" y="5668"/>
                  </a:lnTo>
                  <a:lnTo>
                    <a:pt x="12598" y="3680"/>
                  </a:lnTo>
                  <a:lnTo>
                    <a:pt x="11657" y="3977"/>
                  </a:lnTo>
                  <a:cubicBezTo>
                    <a:pt x="11300" y="3275"/>
                    <a:pt x="10788" y="2656"/>
                    <a:pt x="10157" y="2144"/>
                  </a:cubicBezTo>
                  <a:lnTo>
                    <a:pt x="10621" y="1275"/>
                  </a:lnTo>
                  <a:lnTo>
                    <a:pt x="8776" y="298"/>
                  </a:lnTo>
                  <a:lnTo>
                    <a:pt x="8323" y="1179"/>
                  </a:lnTo>
                  <a:cubicBezTo>
                    <a:pt x="7745" y="995"/>
                    <a:pt x="7160" y="908"/>
                    <a:pt x="6583" y="908"/>
                  </a:cubicBezTo>
                  <a:cubicBezTo>
                    <a:pt x="6376" y="908"/>
                    <a:pt x="6170" y="919"/>
                    <a:pt x="5966" y="941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 txBox="1"/>
            <p:nvPr/>
          </p:nvSpPr>
          <p:spPr>
            <a:xfrm>
              <a:off x="5111510" y="1464033"/>
              <a:ext cx="43524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Prepared </a:t>
              </a:r>
              <a:r>
                <a:rPr lang="en" sz="2100" b="1" dirty="0">
                  <a:solidFill>
                    <a:srgbClr val="B02C20"/>
                  </a:solidFill>
                  <a:latin typeface="Open Sans"/>
                  <a:ea typeface="Open Sans"/>
                  <a:cs typeface="Open Sans"/>
                  <a:sym typeface="Open Sans"/>
                </a:rPr>
                <a:t>VML-HD </a:t>
              </a:r>
              <a:r>
                <a:rPr lang="en" sz="21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dataset</a:t>
              </a:r>
              <a:endParaRPr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4261150" y="1478600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1036036" y="1860053"/>
            <a:ext cx="7792680" cy="832726"/>
            <a:chOff x="2922575" y="1798150"/>
            <a:chExt cx="6524347" cy="757850"/>
          </a:xfrm>
        </p:grpSpPr>
        <p:sp>
          <p:nvSpPr>
            <p:cNvPr id="209" name="Google Shape;209;p8"/>
            <p:cNvSpPr/>
            <p:nvPr/>
          </p:nvSpPr>
          <p:spPr>
            <a:xfrm>
              <a:off x="3523550" y="2181525"/>
              <a:ext cx="737600" cy="25"/>
            </a:xfrm>
            <a:custGeom>
              <a:avLst/>
              <a:gdLst/>
              <a:ahLst/>
              <a:cxnLst/>
              <a:rect l="l" t="t" r="r" b="b"/>
              <a:pathLst>
                <a:path w="29504" h="1" fill="none" extrusionOk="0">
                  <a:moveTo>
                    <a:pt x="0" y="1"/>
                  </a:moveTo>
                  <a:lnTo>
                    <a:pt x="29504" y="1"/>
                  </a:lnTo>
                </a:path>
              </a:pathLst>
            </a:custGeom>
            <a:noFill/>
            <a:ln w="33625" cap="rnd" cmpd="sng">
              <a:solidFill>
                <a:srgbClr val="FCB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922575" y="17981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1"/>
                  </a:moveTo>
                  <a:lnTo>
                    <a:pt x="1" y="7585"/>
                  </a:lnTo>
                  <a:lnTo>
                    <a:pt x="1" y="22742"/>
                  </a:lnTo>
                  <a:lnTo>
                    <a:pt x="13133" y="30314"/>
                  </a:lnTo>
                  <a:lnTo>
                    <a:pt x="26254" y="22742"/>
                  </a:lnTo>
                  <a:lnTo>
                    <a:pt x="26254" y="7585"/>
                  </a:lnTo>
                  <a:lnTo>
                    <a:pt x="131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2984200" y="1869300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8" y="0"/>
                  </a:moveTo>
                  <a:lnTo>
                    <a:pt x="0" y="6156"/>
                  </a:lnTo>
                  <a:lnTo>
                    <a:pt x="0" y="18467"/>
                  </a:lnTo>
                  <a:lnTo>
                    <a:pt x="10668" y="24634"/>
                  </a:lnTo>
                  <a:lnTo>
                    <a:pt x="21336" y="18467"/>
                  </a:lnTo>
                  <a:lnTo>
                    <a:pt x="21336" y="615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3100875" y="2027050"/>
              <a:ext cx="300050" cy="300050"/>
            </a:xfrm>
            <a:custGeom>
              <a:avLst/>
              <a:gdLst/>
              <a:ahLst/>
              <a:cxnLst/>
              <a:rect l="l" t="t" r="r" b="b"/>
              <a:pathLst>
                <a:path w="12002" h="12002" extrusionOk="0">
                  <a:moveTo>
                    <a:pt x="6001" y="989"/>
                  </a:moveTo>
                  <a:cubicBezTo>
                    <a:pt x="8764" y="989"/>
                    <a:pt x="11014" y="3239"/>
                    <a:pt x="11014" y="6001"/>
                  </a:cubicBezTo>
                  <a:cubicBezTo>
                    <a:pt x="11014" y="8775"/>
                    <a:pt x="8764" y="11014"/>
                    <a:pt x="6001" y="11014"/>
                  </a:cubicBezTo>
                  <a:cubicBezTo>
                    <a:pt x="3227" y="11014"/>
                    <a:pt x="989" y="8775"/>
                    <a:pt x="989" y="6001"/>
                  </a:cubicBezTo>
                  <a:cubicBezTo>
                    <a:pt x="989" y="3239"/>
                    <a:pt x="3227" y="989"/>
                    <a:pt x="6001" y="989"/>
                  </a:cubicBezTo>
                  <a:close/>
                  <a:moveTo>
                    <a:pt x="6001" y="1"/>
                  </a:moveTo>
                  <a:cubicBezTo>
                    <a:pt x="2679" y="1"/>
                    <a:pt x="1" y="2691"/>
                    <a:pt x="1" y="6001"/>
                  </a:cubicBezTo>
                  <a:cubicBezTo>
                    <a:pt x="1" y="9323"/>
                    <a:pt x="2679" y="12002"/>
                    <a:pt x="6001" y="12002"/>
                  </a:cubicBezTo>
                  <a:cubicBezTo>
                    <a:pt x="9311" y="12002"/>
                    <a:pt x="12002" y="9323"/>
                    <a:pt x="12002" y="6001"/>
                  </a:cubicBezTo>
                  <a:cubicBezTo>
                    <a:pt x="12002" y="2691"/>
                    <a:pt x="9311" y="1"/>
                    <a:pt x="6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3171725" y="2100950"/>
              <a:ext cx="136650" cy="98475"/>
            </a:xfrm>
            <a:custGeom>
              <a:avLst/>
              <a:gdLst/>
              <a:ahLst/>
              <a:cxnLst/>
              <a:rect l="l" t="t" r="r" b="b"/>
              <a:pathLst>
                <a:path w="5466" h="3939" extrusionOk="0">
                  <a:moveTo>
                    <a:pt x="560" y="0"/>
                  </a:moveTo>
                  <a:cubicBezTo>
                    <a:pt x="429" y="0"/>
                    <a:pt x="298" y="51"/>
                    <a:pt x="203" y="152"/>
                  </a:cubicBezTo>
                  <a:cubicBezTo>
                    <a:pt x="0" y="343"/>
                    <a:pt x="0" y="676"/>
                    <a:pt x="203" y="866"/>
                  </a:cubicBezTo>
                  <a:lnTo>
                    <a:pt x="2274" y="2950"/>
                  </a:lnTo>
                  <a:cubicBezTo>
                    <a:pt x="2274" y="2986"/>
                    <a:pt x="2274" y="3010"/>
                    <a:pt x="2274" y="3045"/>
                  </a:cubicBezTo>
                  <a:cubicBezTo>
                    <a:pt x="2274" y="3545"/>
                    <a:pt x="2667" y="3938"/>
                    <a:pt x="3167" y="3938"/>
                  </a:cubicBezTo>
                  <a:cubicBezTo>
                    <a:pt x="3655" y="3938"/>
                    <a:pt x="4048" y="3545"/>
                    <a:pt x="4060" y="3057"/>
                  </a:cubicBezTo>
                  <a:lnTo>
                    <a:pt x="5263" y="1855"/>
                  </a:lnTo>
                  <a:cubicBezTo>
                    <a:pt x="5465" y="1652"/>
                    <a:pt x="5465" y="1331"/>
                    <a:pt x="5263" y="1128"/>
                  </a:cubicBezTo>
                  <a:cubicBezTo>
                    <a:pt x="5162" y="1027"/>
                    <a:pt x="5031" y="977"/>
                    <a:pt x="4900" y="977"/>
                  </a:cubicBezTo>
                  <a:cubicBezTo>
                    <a:pt x="4769" y="977"/>
                    <a:pt x="4638" y="1027"/>
                    <a:pt x="4537" y="1128"/>
                  </a:cubicBezTo>
                  <a:lnTo>
                    <a:pt x="3465" y="2212"/>
                  </a:lnTo>
                  <a:cubicBezTo>
                    <a:pt x="3370" y="2176"/>
                    <a:pt x="3274" y="2152"/>
                    <a:pt x="3167" y="2152"/>
                  </a:cubicBezTo>
                  <a:cubicBezTo>
                    <a:pt x="3096" y="2152"/>
                    <a:pt x="3024" y="2164"/>
                    <a:pt x="2953" y="2176"/>
                  </a:cubicBezTo>
                  <a:lnTo>
                    <a:pt x="917" y="152"/>
                  </a:lnTo>
                  <a:cubicBezTo>
                    <a:pt x="822" y="51"/>
                    <a:pt x="691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4261150" y="2045938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215" name="Google Shape;215;p8"/>
            <p:cNvSpPr txBox="1"/>
            <p:nvPr/>
          </p:nvSpPr>
          <p:spPr>
            <a:xfrm>
              <a:off x="5486322" y="2031402"/>
              <a:ext cx="39606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Word Spotting (</a:t>
              </a:r>
              <a:r>
                <a:rPr lang="en" sz="2100" b="1" dirty="0">
                  <a:solidFill>
                    <a:srgbClr val="B02C20"/>
                  </a:solidFill>
                  <a:latin typeface="Open Sans"/>
                  <a:ea typeface="Open Sans"/>
                  <a:cs typeface="Open Sans"/>
                  <a:sym typeface="Open Sans"/>
                </a:rPr>
                <a:t>PHOSC</a:t>
              </a:r>
              <a:r>
                <a:rPr lang="en" sz="21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CNN model)</a:t>
              </a:r>
              <a:endParaRPr sz="2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" name="Google Shape;216;p8"/>
          <p:cNvGrpSpPr/>
          <p:nvPr/>
        </p:nvGrpSpPr>
        <p:grpSpPr>
          <a:xfrm>
            <a:off x="1668172" y="2572890"/>
            <a:ext cx="7929882" cy="832726"/>
            <a:chOff x="3451825" y="2525325"/>
            <a:chExt cx="6639218" cy="757850"/>
          </a:xfrm>
        </p:grpSpPr>
        <p:sp>
          <p:nvSpPr>
            <p:cNvPr id="217" name="Google Shape;217;p8"/>
            <p:cNvSpPr/>
            <p:nvPr/>
          </p:nvSpPr>
          <p:spPr>
            <a:xfrm>
              <a:off x="3989675" y="2914375"/>
              <a:ext cx="271475" cy="0"/>
            </a:xfrm>
            <a:custGeom>
              <a:avLst/>
              <a:gdLst/>
              <a:ahLst/>
              <a:cxnLst/>
              <a:rect l="l" t="t" r="r" b="b"/>
              <a:pathLst>
                <a:path w="10859" fill="none" extrusionOk="0">
                  <a:moveTo>
                    <a:pt x="1" y="0"/>
                  </a:moveTo>
                  <a:lnTo>
                    <a:pt x="10859" y="0"/>
                  </a:lnTo>
                </a:path>
              </a:pathLst>
            </a:custGeom>
            <a:noFill/>
            <a:ln w="33625" cap="rnd" cmpd="sng">
              <a:solidFill>
                <a:srgbClr val="5EB2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451825" y="2525325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21" y="1"/>
                  </a:moveTo>
                  <a:lnTo>
                    <a:pt x="0" y="7585"/>
                  </a:lnTo>
                  <a:lnTo>
                    <a:pt x="0" y="22741"/>
                  </a:lnTo>
                  <a:lnTo>
                    <a:pt x="13121" y="30314"/>
                  </a:lnTo>
                  <a:lnTo>
                    <a:pt x="26253" y="22741"/>
                  </a:lnTo>
                  <a:lnTo>
                    <a:pt x="26253" y="7585"/>
                  </a:lnTo>
                  <a:lnTo>
                    <a:pt x="1312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5EB2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513125" y="25964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9" y="0"/>
                  </a:moveTo>
                  <a:lnTo>
                    <a:pt x="1" y="6156"/>
                  </a:lnTo>
                  <a:lnTo>
                    <a:pt x="1" y="18479"/>
                  </a:lnTo>
                  <a:lnTo>
                    <a:pt x="10669" y="24634"/>
                  </a:lnTo>
                  <a:lnTo>
                    <a:pt x="21337" y="18479"/>
                  </a:lnTo>
                  <a:lnTo>
                    <a:pt x="21337" y="6156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606600" y="2782800"/>
              <a:ext cx="346775" cy="213450"/>
            </a:xfrm>
            <a:custGeom>
              <a:avLst/>
              <a:gdLst/>
              <a:ahLst/>
              <a:cxnLst/>
              <a:rect l="l" t="t" r="r" b="b"/>
              <a:pathLst>
                <a:path w="13871" h="8538" extrusionOk="0">
                  <a:moveTo>
                    <a:pt x="5549" y="0"/>
                  </a:moveTo>
                  <a:cubicBezTo>
                    <a:pt x="5489" y="0"/>
                    <a:pt x="5430" y="0"/>
                    <a:pt x="5370" y="12"/>
                  </a:cubicBezTo>
                  <a:cubicBezTo>
                    <a:pt x="3096" y="96"/>
                    <a:pt x="1286" y="1977"/>
                    <a:pt x="1286" y="4275"/>
                  </a:cubicBezTo>
                  <a:cubicBezTo>
                    <a:pt x="1286" y="4703"/>
                    <a:pt x="1346" y="5132"/>
                    <a:pt x="1477" y="5525"/>
                  </a:cubicBezTo>
                  <a:cubicBezTo>
                    <a:pt x="655" y="5537"/>
                    <a:pt x="0" y="6204"/>
                    <a:pt x="0" y="7025"/>
                  </a:cubicBezTo>
                  <a:cubicBezTo>
                    <a:pt x="0" y="7859"/>
                    <a:pt x="679" y="8537"/>
                    <a:pt x="1512" y="8537"/>
                  </a:cubicBezTo>
                  <a:lnTo>
                    <a:pt x="11406" y="8537"/>
                  </a:lnTo>
                  <a:cubicBezTo>
                    <a:pt x="12764" y="8537"/>
                    <a:pt x="13871" y="7430"/>
                    <a:pt x="13871" y="6073"/>
                  </a:cubicBezTo>
                  <a:cubicBezTo>
                    <a:pt x="13871" y="4715"/>
                    <a:pt x="12764" y="3608"/>
                    <a:pt x="11406" y="3608"/>
                  </a:cubicBezTo>
                  <a:cubicBezTo>
                    <a:pt x="11287" y="3608"/>
                    <a:pt x="11168" y="3620"/>
                    <a:pt x="11061" y="3632"/>
                  </a:cubicBezTo>
                  <a:cubicBezTo>
                    <a:pt x="10585" y="3703"/>
                    <a:pt x="10168" y="3894"/>
                    <a:pt x="9823" y="4180"/>
                  </a:cubicBezTo>
                  <a:cubicBezTo>
                    <a:pt x="9811" y="3953"/>
                    <a:pt x="9787" y="3739"/>
                    <a:pt x="9751" y="3513"/>
                  </a:cubicBezTo>
                  <a:cubicBezTo>
                    <a:pt x="9728" y="3358"/>
                    <a:pt x="9680" y="3203"/>
                    <a:pt x="9644" y="3048"/>
                  </a:cubicBezTo>
                  <a:cubicBezTo>
                    <a:pt x="9263" y="1786"/>
                    <a:pt x="8311" y="762"/>
                    <a:pt x="7084" y="286"/>
                  </a:cubicBezTo>
                  <a:cubicBezTo>
                    <a:pt x="6954" y="239"/>
                    <a:pt x="6799" y="191"/>
                    <a:pt x="6656" y="143"/>
                  </a:cubicBezTo>
                  <a:cubicBezTo>
                    <a:pt x="6299" y="60"/>
                    <a:pt x="5930" y="0"/>
                    <a:pt x="5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261150" y="2785463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222" name="Google Shape;222;p8"/>
            <p:cNvSpPr txBox="1"/>
            <p:nvPr/>
          </p:nvSpPr>
          <p:spPr>
            <a:xfrm>
              <a:off x="5497143" y="2754107"/>
              <a:ext cx="45939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Arabic Alphabet representation</a:t>
              </a:r>
              <a:endParaRPr sz="2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" name="Google Shape;223;p8"/>
          <p:cNvGrpSpPr/>
          <p:nvPr/>
        </p:nvGrpSpPr>
        <p:grpSpPr>
          <a:xfrm>
            <a:off x="1036036" y="3285727"/>
            <a:ext cx="8485728" cy="832726"/>
            <a:chOff x="2922575" y="3259950"/>
            <a:chExt cx="7104595" cy="757850"/>
          </a:xfrm>
        </p:grpSpPr>
        <p:sp>
          <p:nvSpPr>
            <p:cNvPr id="224" name="Google Shape;224;p8"/>
            <p:cNvSpPr/>
            <p:nvPr/>
          </p:nvSpPr>
          <p:spPr>
            <a:xfrm>
              <a:off x="3523550" y="3638850"/>
              <a:ext cx="737600" cy="25"/>
            </a:xfrm>
            <a:custGeom>
              <a:avLst/>
              <a:gdLst/>
              <a:ahLst/>
              <a:cxnLst/>
              <a:rect l="l" t="t" r="r" b="b"/>
              <a:pathLst>
                <a:path w="29504" h="1" fill="none" extrusionOk="0">
                  <a:moveTo>
                    <a:pt x="0" y="1"/>
                  </a:moveTo>
                  <a:lnTo>
                    <a:pt x="29504" y="1"/>
                  </a:lnTo>
                </a:path>
              </a:pathLst>
            </a:custGeom>
            <a:noFill/>
            <a:ln w="33625" cap="rnd" cmpd="sng">
              <a:solidFill>
                <a:srgbClr val="EC3A3B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2922575" y="32599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0"/>
                  </a:moveTo>
                  <a:lnTo>
                    <a:pt x="1" y="7573"/>
                  </a:lnTo>
                  <a:lnTo>
                    <a:pt x="1" y="22729"/>
                  </a:lnTo>
                  <a:lnTo>
                    <a:pt x="13133" y="30313"/>
                  </a:lnTo>
                  <a:lnTo>
                    <a:pt x="26254" y="22729"/>
                  </a:lnTo>
                  <a:lnTo>
                    <a:pt x="26254" y="7573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C3A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2984200" y="33307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8" y="1"/>
                  </a:moveTo>
                  <a:lnTo>
                    <a:pt x="0" y="6156"/>
                  </a:lnTo>
                  <a:lnTo>
                    <a:pt x="0" y="18479"/>
                  </a:lnTo>
                  <a:lnTo>
                    <a:pt x="10668" y="24635"/>
                  </a:lnTo>
                  <a:lnTo>
                    <a:pt x="21336" y="18479"/>
                  </a:lnTo>
                  <a:lnTo>
                    <a:pt x="21336" y="6156"/>
                  </a:lnTo>
                  <a:lnTo>
                    <a:pt x="10668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3067550" y="3508475"/>
              <a:ext cx="366425" cy="260775"/>
            </a:xfrm>
            <a:custGeom>
              <a:avLst/>
              <a:gdLst/>
              <a:ahLst/>
              <a:cxnLst/>
              <a:rect l="l" t="t" r="r" b="b"/>
              <a:pathLst>
                <a:path w="14657" h="10431" extrusionOk="0">
                  <a:moveTo>
                    <a:pt x="13276" y="5144"/>
                  </a:moveTo>
                  <a:cubicBezTo>
                    <a:pt x="13025" y="5144"/>
                    <a:pt x="12775" y="5144"/>
                    <a:pt x="12537" y="5144"/>
                  </a:cubicBezTo>
                  <a:lnTo>
                    <a:pt x="8739" y="906"/>
                  </a:lnTo>
                  <a:cubicBezTo>
                    <a:pt x="8739" y="906"/>
                    <a:pt x="8739" y="906"/>
                    <a:pt x="8739" y="906"/>
                  </a:cubicBezTo>
                  <a:cubicBezTo>
                    <a:pt x="8775" y="822"/>
                    <a:pt x="8799" y="727"/>
                    <a:pt x="8799" y="632"/>
                  </a:cubicBezTo>
                  <a:cubicBezTo>
                    <a:pt x="8799" y="275"/>
                    <a:pt x="8525" y="1"/>
                    <a:pt x="8168" y="1"/>
                  </a:cubicBezTo>
                  <a:cubicBezTo>
                    <a:pt x="7822" y="1"/>
                    <a:pt x="7537" y="275"/>
                    <a:pt x="7537" y="632"/>
                  </a:cubicBezTo>
                  <a:cubicBezTo>
                    <a:pt x="7537" y="977"/>
                    <a:pt x="7822" y="1263"/>
                    <a:pt x="8168" y="1263"/>
                  </a:cubicBezTo>
                  <a:cubicBezTo>
                    <a:pt x="8227" y="1263"/>
                    <a:pt x="8275" y="1251"/>
                    <a:pt x="8323" y="1239"/>
                  </a:cubicBezTo>
                  <a:cubicBezTo>
                    <a:pt x="8334" y="1251"/>
                    <a:pt x="8334" y="1251"/>
                    <a:pt x="8334" y="1263"/>
                  </a:cubicBezTo>
                  <a:lnTo>
                    <a:pt x="11799" y="5144"/>
                  </a:lnTo>
                  <a:cubicBezTo>
                    <a:pt x="8823" y="5132"/>
                    <a:pt x="5846" y="5132"/>
                    <a:pt x="2858" y="5144"/>
                  </a:cubicBezTo>
                  <a:lnTo>
                    <a:pt x="6346" y="1239"/>
                  </a:lnTo>
                  <a:cubicBezTo>
                    <a:pt x="6394" y="1251"/>
                    <a:pt x="6441" y="1263"/>
                    <a:pt x="6489" y="1263"/>
                  </a:cubicBezTo>
                  <a:cubicBezTo>
                    <a:pt x="6846" y="1263"/>
                    <a:pt x="7120" y="977"/>
                    <a:pt x="7120" y="632"/>
                  </a:cubicBezTo>
                  <a:cubicBezTo>
                    <a:pt x="7120" y="275"/>
                    <a:pt x="6846" y="1"/>
                    <a:pt x="6489" y="1"/>
                  </a:cubicBezTo>
                  <a:cubicBezTo>
                    <a:pt x="6144" y="1"/>
                    <a:pt x="5858" y="275"/>
                    <a:pt x="5858" y="632"/>
                  </a:cubicBezTo>
                  <a:cubicBezTo>
                    <a:pt x="5858" y="727"/>
                    <a:pt x="5882" y="822"/>
                    <a:pt x="5929" y="906"/>
                  </a:cubicBezTo>
                  <a:lnTo>
                    <a:pt x="2131" y="5144"/>
                  </a:lnTo>
                  <a:cubicBezTo>
                    <a:pt x="1881" y="5144"/>
                    <a:pt x="1643" y="5144"/>
                    <a:pt x="1393" y="5144"/>
                  </a:cubicBezTo>
                  <a:cubicBezTo>
                    <a:pt x="0" y="5144"/>
                    <a:pt x="60" y="6656"/>
                    <a:pt x="1393" y="6656"/>
                  </a:cubicBezTo>
                  <a:lnTo>
                    <a:pt x="1607" y="6656"/>
                  </a:lnTo>
                  <a:lnTo>
                    <a:pt x="2048" y="9169"/>
                  </a:lnTo>
                  <a:cubicBezTo>
                    <a:pt x="2167" y="9883"/>
                    <a:pt x="2524" y="10431"/>
                    <a:pt x="3620" y="10431"/>
                  </a:cubicBezTo>
                  <a:lnTo>
                    <a:pt x="11037" y="10431"/>
                  </a:lnTo>
                  <a:cubicBezTo>
                    <a:pt x="12144" y="10431"/>
                    <a:pt x="12490" y="9883"/>
                    <a:pt x="12621" y="9169"/>
                  </a:cubicBezTo>
                  <a:lnTo>
                    <a:pt x="13049" y="6656"/>
                  </a:lnTo>
                  <a:lnTo>
                    <a:pt x="13276" y="6656"/>
                  </a:lnTo>
                  <a:cubicBezTo>
                    <a:pt x="14597" y="6645"/>
                    <a:pt x="14657" y="5144"/>
                    <a:pt x="13276" y="5144"/>
                  </a:cubicBezTo>
                  <a:close/>
                  <a:moveTo>
                    <a:pt x="3893" y="9478"/>
                  </a:moveTo>
                  <a:cubicBezTo>
                    <a:pt x="3643" y="9478"/>
                    <a:pt x="3405" y="9264"/>
                    <a:pt x="3370" y="9014"/>
                  </a:cubicBezTo>
                  <a:cubicBezTo>
                    <a:pt x="3322" y="8633"/>
                    <a:pt x="3274" y="8252"/>
                    <a:pt x="3215" y="7871"/>
                  </a:cubicBezTo>
                  <a:cubicBezTo>
                    <a:pt x="3167" y="7490"/>
                    <a:pt x="3108" y="7109"/>
                    <a:pt x="3060" y="6728"/>
                  </a:cubicBezTo>
                  <a:cubicBezTo>
                    <a:pt x="3060" y="6704"/>
                    <a:pt x="3060" y="6680"/>
                    <a:pt x="3060" y="6645"/>
                  </a:cubicBezTo>
                  <a:lnTo>
                    <a:pt x="4036" y="6645"/>
                  </a:lnTo>
                  <a:cubicBezTo>
                    <a:pt x="4048" y="6680"/>
                    <a:pt x="4048" y="6704"/>
                    <a:pt x="4048" y="6728"/>
                  </a:cubicBezTo>
                  <a:cubicBezTo>
                    <a:pt x="4096" y="7109"/>
                    <a:pt x="4132" y="7490"/>
                    <a:pt x="4179" y="7871"/>
                  </a:cubicBezTo>
                  <a:cubicBezTo>
                    <a:pt x="4215" y="8252"/>
                    <a:pt x="4251" y="8633"/>
                    <a:pt x="4298" y="9014"/>
                  </a:cubicBezTo>
                  <a:cubicBezTo>
                    <a:pt x="4322" y="9264"/>
                    <a:pt x="4143" y="9478"/>
                    <a:pt x="3893" y="9478"/>
                  </a:cubicBezTo>
                  <a:close/>
                  <a:moveTo>
                    <a:pt x="5608" y="9478"/>
                  </a:moveTo>
                  <a:cubicBezTo>
                    <a:pt x="5358" y="9478"/>
                    <a:pt x="5144" y="9264"/>
                    <a:pt x="5120" y="9014"/>
                  </a:cubicBezTo>
                  <a:cubicBezTo>
                    <a:pt x="5096" y="8633"/>
                    <a:pt x="5060" y="8252"/>
                    <a:pt x="5036" y="7871"/>
                  </a:cubicBezTo>
                  <a:cubicBezTo>
                    <a:pt x="5001" y="7490"/>
                    <a:pt x="4977" y="7109"/>
                    <a:pt x="4953" y="6728"/>
                  </a:cubicBezTo>
                  <a:cubicBezTo>
                    <a:pt x="4941" y="6704"/>
                    <a:pt x="4953" y="6680"/>
                    <a:pt x="4953" y="6645"/>
                  </a:cubicBezTo>
                  <a:lnTo>
                    <a:pt x="5929" y="6645"/>
                  </a:lnTo>
                  <a:cubicBezTo>
                    <a:pt x="5929" y="6680"/>
                    <a:pt x="5941" y="6704"/>
                    <a:pt x="5941" y="6728"/>
                  </a:cubicBezTo>
                  <a:cubicBezTo>
                    <a:pt x="5953" y="7109"/>
                    <a:pt x="5977" y="7490"/>
                    <a:pt x="5989" y="7871"/>
                  </a:cubicBezTo>
                  <a:cubicBezTo>
                    <a:pt x="6013" y="8252"/>
                    <a:pt x="6025" y="8633"/>
                    <a:pt x="6048" y="9014"/>
                  </a:cubicBezTo>
                  <a:cubicBezTo>
                    <a:pt x="6048" y="9264"/>
                    <a:pt x="5858" y="9478"/>
                    <a:pt x="5608" y="9478"/>
                  </a:cubicBezTo>
                  <a:close/>
                  <a:moveTo>
                    <a:pt x="7811" y="7871"/>
                  </a:moveTo>
                  <a:cubicBezTo>
                    <a:pt x="7799" y="8252"/>
                    <a:pt x="7799" y="8633"/>
                    <a:pt x="7787" y="9014"/>
                  </a:cubicBezTo>
                  <a:cubicBezTo>
                    <a:pt x="7787" y="9264"/>
                    <a:pt x="7584" y="9478"/>
                    <a:pt x="7334" y="9478"/>
                  </a:cubicBezTo>
                  <a:cubicBezTo>
                    <a:pt x="7084" y="9478"/>
                    <a:pt x="6870" y="9264"/>
                    <a:pt x="6870" y="9014"/>
                  </a:cubicBezTo>
                  <a:cubicBezTo>
                    <a:pt x="6870" y="8633"/>
                    <a:pt x="6858" y="8252"/>
                    <a:pt x="6858" y="7871"/>
                  </a:cubicBezTo>
                  <a:cubicBezTo>
                    <a:pt x="6846" y="7490"/>
                    <a:pt x="6846" y="7109"/>
                    <a:pt x="6834" y="6728"/>
                  </a:cubicBezTo>
                  <a:cubicBezTo>
                    <a:pt x="6834" y="6704"/>
                    <a:pt x="6834" y="6680"/>
                    <a:pt x="6846" y="6645"/>
                  </a:cubicBezTo>
                  <a:lnTo>
                    <a:pt x="7822" y="6645"/>
                  </a:lnTo>
                  <a:cubicBezTo>
                    <a:pt x="7822" y="6680"/>
                    <a:pt x="7822" y="6704"/>
                    <a:pt x="7822" y="6728"/>
                  </a:cubicBezTo>
                  <a:cubicBezTo>
                    <a:pt x="7822" y="7109"/>
                    <a:pt x="7811" y="7490"/>
                    <a:pt x="7811" y="7871"/>
                  </a:cubicBezTo>
                  <a:close/>
                  <a:moveTo>
                    <a:pt x="9632" y="7871"/>
                  </a:moveTo>
                  <a:cubicBezTo>
                    <a:pt x="9596" y="8252"/>
                    <a:pt x="9573" y="8633"/>
                    <a:pt x="9537" y="9014"/>
                  </a:cubicBezTo>
                  <a:cubicBezTo>
                    <a:pt x="9525" y="9264"/>
                    <a:pt x="9299" y="9478"/>
                    <a:pt x="9049" y="9478"/>
                  </a:cubicBezTo>
                  <a:cubicBezTo>
                    <a:pt x="8799" y="9478"/>
                    <a:pt x="8608" y="9264"/>
                    <a:pt x="8620" y="9014"/>
                  </a:cubicBezTo>
                  <a:cubicBezTo>
                    <a:pt x="8632" y="8633"/>
                    <a:pt x="8656" y="8252"/>
                    <a:pt x="8668" y="7871"/>
                  </a:cubicBezTo>
                  <a:cubicBezTo>
                    <a:pt x="8692" y="7490"/>
                    <a:pt x="8704" y="7109"/>
                    <a:pt x="8715" y="6728"/>
                  </a:cubicBezTo>
                  <a:cubicBezTo>
                    <a:pt x="8727" y="6704"/>
                    <a:pt x="8727" y="6680"/>
                    <a:pt x="8739" y="6645"/>
                  </a:cubicBezTo>
                  <a:lnTo>
                    <a:pt x="9716" y="6645"/>
                  </a:lnTo>
                  <a:cubicBezTo>
                    <a:pt x="9716" y="6680"/>
                    <a:pt x="9716" y="6704"/>
                    <a:pt x="9716" y="6728"/>
                  </a:cubicBezTo>
                  <a:cubicBezTo>
                    <a:pt x="9692" y="7109"/>
                    <a:pt x="9656" y="7490"/>
                    <a:pt x="9632" y="7871"/>
                  </a:cubicBezTo>
                  <a:close/>
                  <a:moveTo>
                    <a:pt x="11597" y="6728"/>
                  </a:moveTo>
                  <a:cubicBezTo>
                    <a:pt x="11549" y="7109"/>
                    <a:pt x="11501" y="7490"/>
                    <a:pt x="11442" y="7871"/>
                  </a:cubicBezTo>
                  <a:cubicBezTo>
                    <a:pt x="11394" y="8252"/>
                    <a:pt x="11335" y="8633"/>
                    <a:pt x="11287" y="9014"/>
                  </a:cubicBezTo>
                  <a:cubicBezTo>
                    <a:pt x="11251" y="9264"/>
                    <a:pt x="11025" y="9478"/>
                    <a:pt x="10775" y="9478"/>
                  </a:cubicBezTo>
                  <a:cubicBezTo>
                    <a:pt x="10525" y="9478"/>
                    <a:pt x="10347" y="9264"/>
                    <a:pt x="10370" y="9014"/>
                  </a:cubicBezTo>
                  <a:cubicBezTo>
                    <a:pt x="10406" y="8633"/>
                    <a:pt x="10454" y="8252"/>
                    <a:pt x="10489" y="7871"/>
                  </a:cubicBezTo>
                  <a:cubicBezTo>
                    <a:pt x="10525" y="7490"/>
                    <a:pt x="10573" y="7109"/>
                    <a:pt x="10609" y="6728"/>
                  </a:cubicBezTo>
                  <a:cubicBezTo>
                    <a:pt x="10609" y="6704"/>
                    <a:pt x="10620" y="6680"/>
                    <a:pt x="10620" y="6645"/>
                  </a:cubicBezTo>
                  <a:lnTo>
                    <a:pt x="11609" y="6645"/>
                  </a:lnTo>
                  <a:cubicBezTo>
                    <a:pt x="11609" y="6680"/>
                    <a:pt x="11609" y="6704"/>
                    <a:pt x="11597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261150" y="3506688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229" name="Google Shape;229;p8"/>
            <p:cNvSpPr txBox="1"/>
            <p:nvPr/>
          </p:nvSpPr>
          <p:spPr>
            <a:xfrm>
              <a:off x="5478870" y="3488561"/>
              <a:ext cx="45483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Word Segmentation (morphological)</a:t>
              </a:r>
              <a:endParaRPr sz="2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" name="Google Shape;230;p8"/>
          <p:cNvGrpSpPr/>
          <p:nvPr/>
        </p:nvGrpSpPr>
        <p:grpSpPr>
          <a:xfrm>
            <a:off x="181025" y="3998557"/>
            <a:ext cx="8963038" cy="832396"/>
            <a:chOff x="2206725" y="3849300"/>
            <a:chExt cx="7504218" cy="757550"/>
          </a:xfrm>
        </p:grpSpPr>
        <p:sp>
          <p:nvSpPr>
            <p:cNvPr id="231" name="Google Shape;231;p8"/>
            <p:cNvSpPr/>
            <p:nvPr/>
          </p:nvSpPr>
          <p:spPr>
            <a:xfrm>
              <a:off x="2820775" y="4227925"/>
              <a:ext cx="1440375" cy="25"/>
            </a:xfrm>
            <a:custGeom>
              <a:avLst/>
              <a:gdLst/>
              <a:ahLst/>
              <a:cxnLst/>
              <a:rect l="l" t="t" r="r" b="b"/>
              <a:pathLst>
                <a:path w="57615" h="1" fill="none" extrusionOk="0">
                  <a:moveTo>
                    <a:pt x="1" y="0"/>
                  </a:moveTo>
                  <a:lnTo>
                    <a:pt x="57615" y="0"/>
                  </a:lnTo>
                </a:path>
              </a:pathLst>
            </a:custGeom>
            <a:noFill/>
            <a:ln w="33625" cap="rnd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2206725" y="3849300"/>
              <a:ext cx="656350" cy="757550"/>
            </a:xfrm>
            <a:custGeom>
              <a:avLst/>
              <a:gdLst/>
              <a:ahLst/>
              <a:cxnLst/>
              <a:rect l="l" t="t" r="r" b="b"/>
              <a:pathLst>
                <a:path w="26254" h="30302" extrusionOk="0">
                  <a:moveTo>
                    <a:pt x="13133" y="0"/>
                  </a:moveTo>
                  <a:lnTo>
                    <a:pt x="0" y="7573"/>
                  </a:lnTo>
                  <a:lnTo>
                    <a:pt x="0" y="22729"/>
                  </a:lnTo>
                  <a:lnTo>
                    <a:pt x="13133" y="30302"/>
                  </a:lnTo>
                  <a:lnTo>
                    <a:pt x="26253" y="22729"/>
                  </a:lnTo>
                  <a:lnTo>
                    <a:pt x="26253" y="7573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949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268325" y="3920150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9" y="0"/>
                  </a:moveTo>
                  <a:lnTo>
                    <a:pt x="1" y="6156"/>
                  </a:lnTo>
                  <a:lnTo>
                    <a:pt x="1" y="18479"/>
                  </a:lnTo>
                  <a:lnTo>
                    <a:pt x="10669" y="24634"/>
                  </a:lnTo>
                  <a:lnTo>
                    <a:pt x="21337" y="18479"/>
                  </a:lnTo>
                  <a:lnTo>
                    <a:pt x="21337" y="6156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2384125" y="4044275"/>
              <a:ext cx="298875" cy="300200"/>
            </a:xfrm>
            <a:custGeom>
              <a:avLst/>
              <a:gdLst/>
              <a:ahLst/>
              <a:cxnLst/>
              <a:rect l="l" t="t" r="r" b="b"/>
              <a:pathLst>
                <a:path w="11955" h="12008" extrusionOk="0">
                  <a:moveTo>
                    <a:pt x="5080" y="0"/>
                  </a:moveTo>
                  <a:cubicBezTo>
                    <a:pt x="4833" y="0"/>
                    <a:pt x="4541" y="139"/>
                    <a:pt x="4298" y="452"/>
                  </a:cubicBezTo>
                  <a:cubicBezTo>
                    <a:pt x="4108" y="703"/>
                    <a:pt x="3929" y="1179"/>
                    <a:pt x="3894" y="1476"/>
                  </a:cubicBezTo>
                  <a:cubicBezTo>
                    <a:pt x="3786" y="2405"/>
                    <a:pt x="4382" y="2953"/>
                    <a:pt x="4608" y="3286"/>
                  </a:cubicBezTo>
                  <a:cubicBezTo>
                    <a:pt x="4763" y="3512"/>
                    <a:pt x="4846" y="3929"/>
                    <a:pt x="4691" y="4441"/>
                  </a:cubicBezTo>
                  <a:lnTo>
                    <a:pt x="1096" y="4441"/>
                  </a:lnTo>
                  <a:cubicBezTo>
                    <a:pt x="393" y="4441"/>
                    <a:pt x="0" y="4989"/>
                    <a:pt x="238" y="5656"/>
                  </a:cubicBezTo>
                  <a:lnTo>
                    <a:pt x="2072" y="10728"/>
                  </a:lnTo>
                  <a:cubicBezTo>
                    <a:pt x="2179" y="11013"/>
                    <a:pt x="2513" y="11251"/>
                    <a:pt x="2810" y="11251"/>
                  </a:cubicBezTo>
                  <a:lnTo>
                    <a:pt x="7132" y="11251"/>
                  </a:lnTo>
                  <a:cubicBezTo>
                    <a:pt x="7430" y="11251"/>
                    <a:pt x="7858" y="11430"/>
                    <a:pt x="8073" y="11644"/>
                  </a:cubicBezTo>
                  <a:lnTo>
                    <a:pt x="8275" y="11847"/>
                  </a:lnTo>
                  <a:cubicBezTo>
                    <a:pt x="8382" y="11954"/>
                    <a:pt x="8525" y="12007"/>
                    <a:pt x="8668" y="12007"/>
                  </a:cubicBezTo>
                  <a:cubicBezTo>
                    <a:pt x="8811" y="12007"/>
                    <a:pt x="8954" y="11954"/>
                    <a:pt x="9061" y="11847"/>
                  </a:cubicBezTo>
                  <a:lnTo>
                    <a:pt x="11728" y="9168"/>
                  </a:lnTo>
                  <a:cubicBezTo>
                    <a:pt x="11954" y="8954"/>
                    <a:pt x="11954" y="8596"/>
                    <a:pt x="11728" y="8382"/>
                  </a:cubicBezTo>
                  <a:lnTo>
                    <a:pt x="9371" y="6013"/>
                  </a:lnTo>
                  <a:cubicBezTo>
                    <a:pt x="9144" y="5798"/>
                    <a:pt x="8978" y="5620"/>
                    <a:pt x="8978" y="5608"/>
                  </a:cubicBezTo>
                  <a:cubicBezTo>
                    <a:pt x="8978" y="5608"/>
                    <a:pt x="8013" y="3810"/>
                    <a:pt x="6608" y="2893"/>
                  </a:cubicBezTo>
                  <a:cubicBezTo>
                    <a:pt x="5215" y="1965"/>
                    <a:pt x="5608" y="1298"/>
                    <a:pt x="5608" y="548"/>
                  </a:cubicBezTo>
                  <a:cubicBezTo>
                    <a:pt x="5608" y="203"/>
                    <a:pt x="5377" y="0"/>
                    <a:pt x="5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4261150" y="4092338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236" name="Google Shape;236;p8"/>
            <p:cNvSpPr txBox="1"/>
            <p:nvPr/>
          </p:nvSpPr>
          <p:spPr>
            <a:xfrm>
              <a:off x="5497143" y="4077952"/>
              <a:ext cx="42138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Generate transcripts for each segment</a:t>
              </a:r>
              <a:endParaRPr sz="2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712</Words>
  <Application>Microsoft Office PowerPoint</Application>
  <PresentationFormat>On-screen Show (16:9)</PresentationFormat>
  <Paragraphs>188</Paragraphs>
  <Slides>32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Economica</vt:lpstr>
      <vt:lpstr>Arial</vt:lpstr>
      <vt:lpstr>Fira Sans Extra Condensed</vt:lpstr>
      <vt:lpstr>Open Sans</vt:lpstr>
      <vt:lpstr>Roboto Thin</vt:lpstr>
      <vt:lpstr>Fira Sans Extra Condensed Medium</vt:lpstr>
      <vt:lpstr>Roboto</vt:lpstr>
      <vt:lpstr>Luxe</vt:lpstr>
      <vt:lpstr>ASAR</vt:lpstr>
      <vt:lpstr>Team Members Mohamed Abdelrahman Mohamed Gamal Nourhan Mahmoud Ola Abdallah Supervised By: Dr. Mohamed Kayed</vt:lpstr>
      <vt:lpstr>Outline</vt:lpstr>
      <vt:lpstr>Introduction</vt:lpstr>
      <vt:lpstr>Motivation</vt:lpstr>
      <vt:lpstr>Market Survey</vt:lpstr>
      <vt:lpstr>Market Survey</vt:lpstr>
      <vt:lpstr>Feasibility Study</vt:lpstr>
      <vt:lpstr>Contribution</vt:lpstr>
      <vt:lpstr>System Architecture</vt:lpstr>
      <vt:lpstr>Dataset Preparation</vt:lpstr>
      <vt:lpstr>PowerPoint Presentation</vt:lpstr>
      <vt:lpstr>Data Preparation</vt:lpstr>
      <vt:lpstr>Page Segmentation</vt:lpstr>
      <vt:lpstr>Preprocessing before Line Segmentation</vt:lpstr>
      <vt:lpstr>Line Segmentation</vt:lpstr>
      <vt:lpstr>Morphology</vt:lpstr>
      <vt:lpstr> Morphology</vt:lpstr>
      <vt:lpstr>Finding Contours</vt:lpstr>
      <vt:lpstr>Preprocessing before Word Segmentation</vt:lpstr>
      <vt:lpstr>Word Segmentation</vt:lpstr>
      <vt:lpstr>Word Spotting</vt:lpstr>
      <vt:lpstr>Pyramidal Histogram of Characters (PHOC)</vt:lpstr>
      <vt:lpstr>PHOC Network</vt:lpstr>
      <vt:lpstr>Pyramidal Histogram of Shapes (PHOS)</vt:lpstr>
      <vt:lpstr>Pho(SC)Net</vt:lpstr>
      <vt:lpstr>Pho(SC)Net Architecture</vt:lpstr>
      <vt:lpstr>Model Results</vt:lpstr>
      <vt:lpstr>Model Results</vt:lpstr>
      <vt:lpstr>Demo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ASAR</dc:title>
  <cp:lastModifiedBy>Mohamed</cp:lastModifiedBy>
  <cp:revision>19</cp:revision>
  <dcterms:modified xsi:type="dcterms:W3CDTF">2022-07-18T23:35:12Z</dcterms:modified>
</cp:coreProperties>
</file>